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0" r:id="rId3"/>
    <p:sldId id="372" r:id="rId4"/>
    <p:sldId id="326" r:id="rId5"/>
    <p:sldId id="374" r:id="rId6"/>
    <p:sldId id="304" r:id="rId7"/>
    <p:sldId id="305" r:id="rId8"/>
    <p:sldId id="349" r:id="rId9"/>
    <p:sldId id="350" r:id="rId10"/>
    <p:sldId id="351" r:id="rId11"/>
    <p:sldId id="306" r:id="rId12"/>
    <p:sldId id="310" r:id="rId13"/>
    <p:sldId id="271" r:id="rId14"/>
    <p:sldId id="375" r:id="rId15"/>
    <p:sldId id="376" r:id="rId16"/>
    <p:sldId id="329" r:id="rId17"/>
    <p:sldId id="330" r:id="rId18"/>
    <p:sldId id="358" r:id="rId19"/>
    <p:sldId id="364" r:id="rId20"/>
    <p:sldId id="317" r:id="rId21"/>
    <p:sldId id="377" r:id="rId22"/>
    <p:sldId id="368" r:id="rId23"/>
    <p:sldId id="369" r:id="rId24"/>
    <p:sldId id="379" r:id="rId25"/>
    <p:sldId id="366" r:id="rId26"/>
    <p:sldId id="359" r:id="rId27"/>
    <p:sldId id="378" r:id="rId28"/>
    <p:sldId id="380" r:id="rId29"/>
    <p:sldId id="381" r:id="rId30"/>
    <p:sldId id="389" r:id="rId31"/>
    <p:sldId id="382" r:id="rId32"/>
    <p:sldId id="383" r:id="rId33"/>
    <p:sldId id="384" r:id="rId34"/>
    <p:sldId id="390" r:id="rId35"/>
    <p:sldId id="386" r:id="rId36"/>
    <p:sldId id="388" r:id="rId37"/>
    <p:sldId id="387" r:id="rId38"/>
    <p:sldId id="354" r:id="rId39"/>
  </p:sldIdLst>
  <p:sldSz cx="9144000" cy="6858000" type="screen4x3"/>
  <p:notesSz cx="6807200" cy="99393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 Baliž" initials="GB" lastIdx="4" clrIdx="0">
    <p:extLst>
      <p:ext uri="{19B8F6BF-5375-455C-9EA6-DF929625EA0E}">
        <p15:presenceInfo xmlns:p15="http://schemas.microsoft.com/office/powerpoint/2012/main" userId="S-1-5-21-3582309144-1556333555-524736884-3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34" autoAdjust="0"/>
  </p:normalViewPr>
  <p:slideViewPr>
    <p:cSldViewPr>
      <p:cViewPr varScale="1">
        <p:scale>
          <a:sx n="64" d="100"/>
          <a:sy n="64" d="100"/>
        </p:scale>
        <p:origin x="5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9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1790-7DA2-40A4-A87A-E290BC88F08B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AC9A-1DD0-4863-A272-1F0B0BAD0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9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95140-C340-4BCB-9DE9-61F5E9EDA414}" type="datetimeFigureOut">
              <a:rPr lang="sl-SI" smtClean="0"/>
              <a:t>8.6.2018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0D833-80EF-4D72-9E9E-352940245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684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8"/>
          <p:cNvSpPr/>
          <p:nvPr userDrawn="1"/>
        </p:nvSpPr>
        <p:spPr>
          <a:xfrm>
            <a:off x="0" y="2038197"/>
            <a:ext cx="9144000" cy="4061183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361722" y="2276872"/>
            <a:ext cx="4462264" cy="144259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 err="1" smtClean="0"/>
              <a:t>Naslov</a:t>
            </a:r>
            <a:endParaRPr lang="en-US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Podnaslov</a:t>
            </a:r>
            <a:endParaRPr lang="en-US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E4C3-0928-4F4F-AFB4-C3BF47F93530}" type="datetime1">
              <a:rPr lang="sl-SI" smtClean="0"/>
              <a:t>8.6.2018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 smtClean="0"/>
              <a:t>Kraj, datum</a:t>
            </a:r>
            <a:endParaRPr lang="sl-SI" dirty="0"/>
          </a:p>
        </p:txBody>
      </p:sp>
      <p:pic>
        <p:nvPicPr>
          <p:cNvPr id="7" name="Picture 4" descr="logoAK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196"/>
            <a:ext cx="3134928" cy="14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4"/>
          <p:cNvSpPr/>
          <p:nvPr userDrawn="1"/>
        </p:nvSpPr>
        <p:spPr>
          <a:xfrm>
            <a:off x="0" y="6370081"/>
            <a:ext cx="9144000" cy="371287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339752" y="352186"/>
            <a:ext cx="4114188" cy="77809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 err="1" smtClean="0"/>
              <a:t>Naslov</a:t>
            </a:r>
            <a:endParaRPr lang="en-US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 err="1" smtClean="0"/>
              <a:t>Uredite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sloge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besedila</a:t>
            </a:r>
            <a:r>
              <a:rPr lang="en-US" noProof="0" dirty="0" smtClean="0"/>
              <a:t> </a:t>
            </a:r>
            <a:r>
              <a:rPr lang="en-US" noProof="0" dirty="0" err="1" smtClean="0"/>
              <a:t>matrice</a:t>
            </a:r>
            <a:endParaRPr lang="en-US" noProof="0" dirty="0" smtClean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DB7-CB51-4AA3-8FE1-EF7CCFB694CA}" type="datetime1">
              <a:rPr lang="sl-SI" smtClean="0"/>
              <a:t>8.6.2018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3" descr="logoAK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197"/>
            <a:ext cx="1686669" cy="76508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926" y="1239649"/>
            <a:ext cx="8226925" cy="0"/>
          </a:xfrm>
          <a:prstGeom prst="line">
            <a:avLst/>
          </a:prstGeom>
          <a:ln w="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Kraj, datum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360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Uredite</a:t>
            </a:r>
            <a:r>
              <a:rPr lang="en-US" noProof="0" dirty="0" smtClean="0"/>
              <a:t> slog </a:t>
            </a:r>
            <a:r>
              <a:rPr lang="en-US" noProof="0" dirty="0" err="1" smtClean="0"/>
              <a:t>naslova</a:t>
            </a:r>
            <a:r>
              <a:rPr lang="en-US" noProof="0" dirty="0" smtClean="0"/>
              <a:t> </a:t>
            </a:r>
            <a:r>
              <a:rPr lang="en-US" noProof="0" dirty="0" err="1" smtClean="0"/>
              <a:t>matrice</a:t>
            </a:r>
            <a:endParaRPr lang="en-US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Uredite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sloge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besedila</a:t>
            </a:r>
            <a:r>
              <a:rPr lang="en-US" noProof="0" dirty="0" smtClean="0"/>
              <a:t> </a:t>
            </a:r>
            <a:r>
              <a:rPr lang="en-US" noProof="0" dirty="0" err="1" smtClean="0"/>
              <a:t>matrice</a:t>
            </a:r>
            <a:endParaRPr lang="en-US" noProof="0" dirty="0" smtClean="0"/>
          </a:p>
          <a:p>
            <a:pPr lvl="1"/>
            <a:r>
              <a:rPr lang="en-US" noProof="0" dirty="0" smtClean="0"/>
              <a:t>Druga raven</a:t>
            </a:r>
          </a:p>
          <a:p>
            <a:pPr lvl="2"/>
            <a:r>
              <a:rPr lang="en-US" noProof="0" dirty="0" err="1" smtClean="0"/>
              <a:t>Tretja</a:t>
            </a:r>
            <a:r>
              <a:rPr lang="en-US" noProof="0" dirty="0" smtClean="0"/>
              <a:t> raven</a:t>
            </a:r>
          </a:p>
          <a:p>
            <a:pPr lvl="3"/>
            <a:r>
              <a:rPr lang="en-US" noProof="0" dirty="0" err="1" smtClean="0"/>
              <a:t>Četrta</a:t>
            </a:r>
            <a:r>
              <a:rPr lang="en-US" noProof="0" dirty="0" smtClean="0"/>
              <a:t> raven</a:t>
            </a:r>
          </a:p>
          <a:p>
            <a:pPr lvl="4"/>
            <a:r>
              <a:rPr lang="en-US" noProof="0" dirty="0" smtClean="0"/>
              <a:t>Peta raven</a:t>
            </a:r>
            <a:endParaRPr lang="en-US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8125-3C7D-44F2-94CE-C56ADD2959C3}" type="datetime1">
              <a:rPr lang="sl-SI" smtClean="0"/>
              <a:t>8.6.2018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15AE-42DA-4164-A851-DD9DEEAAEE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33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640960" cy="14401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 dirty="0" err="1"/>
              <a:t>Spremembe</a:t>
            </a:r>
            <a:r>
              <a:rPr lang="en-US" sz="4000" b="1" dirty="0"/>
              <a:t> </a:t>
            </a:r>
            <a:r>
              <a:rPr lang="en-US" sz="4000" b="1" dirty="0" err="1"/>
              <a:t>regulacije</a:t>
            </a:r>
            <a:r>
              <a:rPr lang="en-US" sz="4000" b="1" dirty="0"/>
              <a:t> </a:t>
            </a:r>
            <a:r>
              <a:rPr lang="en-US" sz="4000" b="1" dirty="0" err="1"/>
              <a:t>dostopa</a:t>
            </a:r>
            <a:r>
              <a:rPr lang="en-US" sz="4000" b="1" dirty="0"/>
              <a:t> do </a:t>
            </a:r>
            <a:r>
              <a:rPr lang="en-US" sz="4000" b="1" dirty="0" err="1"/>
              <a:t>širokopasovnega</a:t>
            </a:r>
            <a:r>
              <a:rPr lang="en-US" sz="4000" b="1" dirty="0"/>
              <a:t> </a:t>
            </a:r>
            <a:r>
              <a:rPr lang="en-US" sz="4000" b="1" dirty="0" err="1"/>
              <a:t>omrežja</a:t>
            </a:r>
            <a:r>
              <a:rPr lang="en-US" sz="4000" b="1" dirty="0"/>
              <a:t> in </a:t>
            </a:r>
            <a:r>
              <a:rPr lang="en-US" sz="4000" b="1" dirty="0" err="1"/>
              <a:t>univerzalna</a:t>
            </a:r>
            <a:r>
              <a:rPr lang="en-US" sz="4000" b="1" dirty="0"/>
              <a:t> </a:t>
            </a:r>
            <a:r>
              <a:rPr lang="en-US" sz="4000" b="1" dirty="0" err="1"/>
              <a:t>storitev</a:t>
            </a:r>
            <a:endParaRPr lang="sl-SI" sz="2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640960" cy="1440160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sz="2000" dirty="0" smtClean="0"/>
              <a:t>Konferenca ZKOS 2018</a:t>
            </a:r>
          </a:p>
          <a:p>
            <a:pPr algn="ctr"/>
            <a:r>
              <a:rPr lang="sl-SI" sz="2000" dirty="0" smtClean="0"/>
              <a:t>6. – 8. junij 2018, Portorož</a:t>
            </a:r>
          </a:p>
          <a:p>
            <a:pPr algn="ctr"/>
            <a:endParaRPr lang="sl-SI" sz="2000" dirty="0" smtClean="0"/>
          </a:p>
          <a:p>
            <a:pPr algn="ctr"/>
            <a:r>
              <a:rPr lang="sl-SI" sz="2000" dirty="0" smtClean="0"/>
              <a:t>Žan Knafelc, Vodja oddelka za regulacijo trga</a:t>
            </a:r>
          </a:p>
        </p:txBody>
      </p:sp>
    </p:spTree>
    <p:extLst>
      <p:ext uri="{BB962C8B-B14F-4D97-AF65-F5344CB8AC3E}">
        <p14:creationId xmlns:p14="http://schemas.microsoft.com/office/powerpoint/2010/main" val="2245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6264696" cy="422644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Optična omrežja</a:t>
            </a:r>
            <a:endParaRPr lang="sl-SI" b="1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483768" y="476672"/>
            <a:ext cx="62030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/>
              <a:t>Pokritost š širokopasovno infrastrukturo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32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endParaRPr lang="en-US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b="1" dirty="0" smtClean="0"/>
              <a:t>Zamenljivost na maloprodajnem trgu</a:t>
            </a:r>
            <a:r>
              <a:rPr lang="en-US" b="1" dirty="0" smtClean="0"/>
              <a:t>:</a:t>
            </a:r>
          </a:p>
          <a:p>
            <a:pPr algn="just"/>
            <a:r>
              <a:rPr lang="sl-SI" dirty="0" smtClean="0"/>
              <a:t>Bakreno, koaksialno kabelsko in optično omrežje</a:t>
            </a:r>
            <a:endParaRPr lang="en-US" dirty="0"/>
          </a:p>
          <a:p>
            <a:pPr algn="just"/>
            <a:endParaRPr lang="sl-SI" dirty="0" smtClean="0"/>
          </a:p>
          <a:p>
            <a:pPr marL="0" indent="0" algn="just">
              <a:buNone/>
            </a:pPr>
            <a:r>
              <a:rPr lang="sl-SI" b="1" dirty="0"/>
              <a:t>Zamenljivost na </a:t>
            </a:r>
            <a:r>
              <a:rPr lang="sl-SI" b="1" dirty="0" smtClean="0"/>
              <a:t>veleprodajnem trgu</a:t>
            </a:r>
            <a:r>
              <a:rPr lang="en-US" b="1" dirty="0"/>
              <a:t>:</a:t>
            </a:r>
          </a:p>
          <a:p>
            <a:pPr algn="just"/>
            <a:r>
              <a:rPr lang="sl-SI" dirty="0" smtClean="0"/>
              <a:t>Bakreno in </a:t>
            </a:r>
            <a:r>
              <a:rPr lang="sl-SI" dirty="0"/>
              <a:t>optično omrežje</a:t>
            </a:r>
            <a:endParaRPr lang="en-US" dirty="0"/>
          </a:p>
          <a:p>
            <a:pPr algn="just"/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555776" y="476672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 smtClean="0"/>
              <a:t>Opredelitev upoštevnega trga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2555776" y="476672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/>
              <a:t>Opredelitev upoštevnega trga</a:t>
            </a:r>
            <a:endParaRPr lang="en-US" b="1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Trg 3a – </a:t>
            </a:r>
            <a:r>
              <a:rPr lang="pl-PL" b="1" dirty="0" smtClean="0"/>
              <a:t>Veleprodajni </a:t>
            </a:r>
            <a:r>
              <a:rPr lang="pl-PL" b="1" dirty="0"/>
              <a:t>lokalni dostop na fiksni lokaciji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sl-SI" dirty="0" smtClean="0"/>
              <a:t>Razvezan dostop do bakrenega in optičnega omrežja (</a:t>
            </a:r>
            <a:r>
              <a:rPr lang="sl-SI" dirty="0"/>
              <a:t>vključno z virtualnim dostopom) na celotnem ozemlju Republike </a:t>
            </a:r>
            <a:r>
              <a:rPr lang="sl-SI" dirty="0" smtClean="0"/>
              <a:t>Slovenije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 smtClean="0"/>
              <a:t>Trg 3b – </a:t>
            </a:r>
            <a:r>
              <a:rPr lang="pl-PL" b="1" dirty="0"/>
              <a:t>Veleprodajni osrednji dostop na fiksni lokaciji za izdelke za množični trg</a:t>
            </a:r>
            <a:r>
              <a:rPr lang="en-US" b="1" dirty="0" smtClean="0"/>
              <a:t>:</a:t>
            </a:r>
            <a:endParaRPr lang="sl-SI" b="1" dirty="0"/>
          </a:p>
          <a:p>
            <a:r>
              <a:rPr lang="sl-SI" dirty="0"/>
              <a:t>Dostop </a:t>
            </a:r>
            <a:r>
              <a:rPr lang="sl-SI" dirty="0" smtClean="0"/>
              <a:t>z </a:t>
            </a:r>
            <a:r>
              <a:rPr lang="sl-SI" dirty="0"/>
              <a:t>bitnim tokom preko bakrenega in preko optičnega omrežja na celotnem ozemlju Republike Slovenije. Osrednji dostop z bitnim tokom vključuje dostop na regionalnem in nacionalnem nivoju.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b="1" dirty="0" smtClean="0"/>
              <a:t>Razlogi za nacionalno opredelitev trga:</a:t>
            </a:r>
            <a:endParaRPr lang="sl-SI" dirty="0" smtClean="0"/>
          </a:p>
          <a:p>
            <a:r>
              <a:rPr lang="sl-SI" dirty="0" smtClean="0"/>
              <a:t>Pričakovane gradnje odprtih omrežij (GOŠO </a:t>
            </a:r>
            <a:r>
              <a:rPr lang="sl-SI" smtClean="0"/>
              <a:t>3)</a:t>
            </a:r>
            <a:endParaRPr lang="sl-SI" dirty="0" smtClean="0"/>
          </a:p>
          <a:p>
            <a:r>
              <a:rPr lang="sl-SI" dirty="0" smtClean="0"/>
              <a:t>Večji obseg izgradnje omrežij v teku in napovedane izgradnje omrežij v sklopu testiranja tržnega interesa s strani Ministrstva za javno upravo</a:t>
            </a:r>
          </a:p>
          <a:p>
            <a:r>
              <a:rPr lang="sl-SI" dirty="0" smtClean="0"/>
              <a:t>Nacionalna tržna usmerjenost </a:t>
            </a:r>
            <a:r>
              <a:rPr lang="sl-SI" dirty="0"/>
              <a:t>prevladujočega </a:t>
            </a:r>
            <a:r>
              <a:rPr lang="sl-SI" dirty="0" smtClean="0"/>
              <a:t>operaterja</a:t>
            </a:r>
            <a:endParaRPr lang="sl-SI" dirty="0"/>
          </a:p>
          <a:p>
            <a:r>
              <a:rPr lang="sl-SI" dirty="0" smtClean="0"/>
              <a:t>Strategije poslovanja </a:t>
            </a:r>
            <a:r>
              <a:rPr lang="sl-SI" dirty="0"/>
              <a:t>drugih največjih operaterjev, ki tudi delujejo </a:t>
            </a:r>
            <a:r>
              <a:rPr lang="sl-SI" dirty="0" smtClean="0"/>
              <a:t>nacionalno</a:t>
            </a:r>
            <a:endParaRPr lang="sl-SI" dirty="0"/>
          </a:p>
          <a:p>
            <a:r>
              <a:rPr lang="sl-SI" dirty="0" smtClean="0"/>
              <a:t>Sorazmerno enotne cene ter nacionalne tržne in prodajne strategije, </a:t>
            </a:r>
            <a:r>
              <a:rPr lang="sl-SI" dirty="0"/>
              <a:t>kakovosti, </a:t>
            </a:r>
            <a:r>
              <a:rPr lang="sl-SI" dirty="0" smtClean="0"/>
              <a:t>funkcionalnost </a:t>
            </a:r>
            <a:r>
              <a:rPr lang="sl-SI" dirty="0"/>
              <a:t>storitev in </a:t>
            </a:r>
            <a:r>
              <a:rPr lang="sl-SI" dirty="0" smtClean="0"/>
              <a:t>narava povpraševanja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Opredelitev geografskega trga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79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2555776" y="476672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 smtClean="0"/>
              <a:t>Tržni deleži operaterjev na maloprodaj. trgu</a:t>
            </a:r>
            <a:endParaRPr lang="en-US" b="1" dirty="0"/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767219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Tržni deleži operaterjev na veleprodajnem trgu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6" y="1600199"/>
            <a:ext cx="74247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128792" cy="427736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Telekom Slovenije</a:t>
            </a:r>
            <a:endParaRPr lang="en-US" b="1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555776" y="476672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 smtClean="0"/>
              <a:t>Pokritost naselij z infrastrukturo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7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984776" cy="4097218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Drugi operaterji</a:t>
            </a:r>
            <a:endParaRPr lang="en-US" b="1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555776" y="476672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/>
              <a:t>Pokritost </a:t>
            </a:r>
            <a:r>
              <a:rPr lang="sl-SI" b="1" dirty="0" smtClean="0"/>
              <a:t>naselij z </a:t>
            </a:r>
            <a:r>
              <a:rPr lang="sl-SI" b="1" dirty="0"/>
              <a:t>infrastrukturo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22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778098"/>
          </a:xfrm>
        </p:spPr>
        <p:txBody>
          <a:bodyPr/>
          <a:lstStyle/>
          <a:p>
            <a:pPr algn="r"/>
            <a:r>
              <a:rPr lang="sl-SI" b="1" dirty="0" smtClean="0"/>
              <a:t>Trg </a:t>
            </a:r>
            <a:r>
              <a:rPr lang="en-US" b="1" dirty="0" smtClean="0"/>
              <a:t>3a –</a:t>
            </a:r>
            <a:r>
              <a:rPr lang="sl-SI" b="1" dirty="0" smtClean="0"/>
              <a:t> naložene obveznosti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Obveznost </a:t>
            </a:r>
            <a:r>
              <a:rPr lang="pl-PL" b="1" dirty="0" smtClean="0"/>
              <a:t>dopustitve </a:t>
            </a:r>
            <a:r>
              <a:rPr lang="pl-PL" b="1" dirty="0"/>
              <a:t>operaterskega </a:t>
            </a:r>
            <a:r>
              <a:rPr lang="pl-PL" b="1" dirty="0" smtClean="0"/>
              <a:t>dostopa</a:t>
            </a:r>
            <a:r>
              <a:rPr lang="en-US" b="1" dirty="0" smtClean="0"/>
              <a:t>: </a:t>
            </a:r>
          </a:p>
          <a:p>
            <a:pPr>
              <a:buFontTx/>
              <a:buChar char="-"/>
            </a:pPr>
            <a:r>
              <a:rPr lang="sl-SI" dirty="0" smtClean="0"/>
              <a:t>Razvezan dostop in sodostop do bakrenega omrežja</a:t>
            </a:r>
            <a:endParaRPr lang="sl-SI" dirty="0"/>
          </a:p>
          <a:p>
            <a:pPr>
              <a:buFontTx/>
              <a:buChar char="-"/>
            </a:pPr>
            <a:r>
              <a:rPr lang="sl-SI" dirty="0"/>
              <a:t>Razvezan dostop do </a:t>
            </a:r>
            <a:r>
              <a:rPr lang="sl-SI" dirty="0" smtClean="0"/>
              <a:t>optičnega omrežja (P2P)</a:t>
            </a:r>
          </a:p>
          <a:p>
            <a:pPr>
              <a:buFontTx/>
              <a:buChar char="-"/>
            </a:pPr>
            <a:r>
              <a:rPr lang="sl-SI" dirty="0" smtClean="0"/>
              <a:t>Virtualno </a:t>
            </a:r>
            <a:r>
              <a:rPr lang="sl-SI" dirty="0"/>
              <a:t>razvezan </a:t>
            </a:r>
            <a:r>
              <a:rPr lang="sl-SI" dirty="0" smtClean="0"/>
              <a:t>lokalni dostop </a:t>
            </a:r>
            <a:r>
              <a:rPr lang="sl-SI" dirty="0"/>
              <a:t>(VULA) do bakrenega omrežja nadgrajenega z </a:t>
            </a:r>
            <a:r>
              <a:rPr lang="sl-SI" dirty="0" err="1"/>
              <a:t>vectoring</a:t>
            </a:r>
            <a:r>
              <a:rPr lang="sl-SI" dirty="0"/>
              <a:t> </a:t>
            </a:r>
            <a:r>
              <a:rPr lang="sl-SI" dirty="0" smtClean="0"/>
              <a:t>tehnologijo</a:t>
            </a:r>
          </a:p>
          <a:p>
            <a:pPr>
              <a:buFontTx/>
              <a:buChar char="-"/>
            </a:pPr>
            <a:r>
              <a:rPr lang="sl-SI" dirty="0" smtClean="0"/>
              <a:t>Virtualno </a:t>
            </a:r>
            <a:r>
              <a:rPr lang="sl-SI" dirty="0"/>
              <a:t>razvezan lokalni dostop (VULA) do </a:t>
            </a:r>
            <a:r>
              <a:rPr lang="sl-SI" dirty="0" smtClean="0"/>
              <a:t>pasivnega optičnega omrežja (P2MP)</a:t>
            </a:r>
          </a:p>
          <a:p>
            <a:pPr>
              <a:buFontTx/>
              <a:buChar char="-"/>
            </a:pPr>
            <a:r>
              <a:rPr lang="sl-SI" dirty="0" smtClean="0"/>
              <a:t>Hišna napeljava</a:t>
            </a:r>
          </a:p>
          <a:p>
            <a:pPr>
              <a:buFontTx/>
              <a:buChar char="-"/>
            </a:pPr>
            <a:r>
              <a:rPr lang="sl-SI" dirty="0" smtClean="0"/>
              <a:t>Kanalizacija, jaški, drogovi</a:t>
            </a:r>
          </a:p>
          <a:p>
            <a:pPr>
              <a:buFontTx/>
              <a:buChar char="-"/>
            </a:pPr>
            <a:r>
              <a:rPr lang="sl-SI" dirty="0" smtClean="0"/>
              <a:t>Kolokacija za iskalce dostopa</a:t>
            </a:r>
          </a:p>
          <a:p>
            <a:pPr>
              <a:buFontTx/>
              <a:buChar char="-"/>
            </a:pPr>
            <a:r>
              <a:rPr lang="sl-SI" dirty="0" smtClean="0"/>
              <a:t>Neosvetljena vlakna za dostop do kolokacije</a:t>
            </a:r>
            <a:endParaRPr lang="sl-SI" dirty="0"/>
          </a:p>
          <a:p>
            <a:pPr>
              <a:buFontTx/>
              <a:buChar char="-"/>
            </a:pPr>
            <a:endParaRPr lang="sl-SI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4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778098"/>
          </a:xfrm>
        </p:spPr>
        <p:txBody>
          <a:bodyPr/>
          <a:lstStyle/>
          <a:p>
            <a:pPr algn="r"/>
            <a:r>
              <a:rPr lang="sl-SI" b="1" dirty="0"/>
              <a:t>Trg </a:t>
            </a:r>
            <a:r>
              <a:rPr lang="en-US" b="1" dirty="0"/>
              <a:t>3a –</a:t>
            </a:r>
            <a:r>
              <a:rPr lang="sl-SI" b="1" dirty="0"/>
              <a:t> naložene obveznosti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 smtClean="0"/>
              <a:t>Posebni pogoji:</a:t>
            </a:r>
          </a:p>
          <a:p>
            <a:pPr>
              <a:buFontTx/>
              <a:buChar char="-"/>
            </a:pPr>
            <a:r>
              <a:rPr lang="sl-SI" dirty="0" smtClean="0"/>
              <a:t>Tehnični pogoji za VULA </a:t>
            </a:r>
            <a:r>
              <a:rPr lang="sl-SI" dirty="0"/>
              <a:t>(</a:t>
            </a:r>
            <a:r>
              <a:rPr lang="sl-SI" dirty="0" smtClean="0"/>
              <a:t>L2)</a:t>
            </a: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Pogoji za nadgradnjo bakrenega omrežja v </a:t>
            </a:r>
            <a:r>
              <a:rPr lang="sl-SI" dirty="0" err="1" smtClean="0"/>
              <a:t>vectoring</a:t>
            </a:r>
            <a:r>
              <a:rPr lang="sl-SI" dirty="0" smtClean="0"/>
              <a:t> tehnologijo:</a:t>
            </a:r>
          </a:p>
          <a:p>
            <a:pPr lvl="1">
              <a:buFontTx/>
              <a:buChar char="-"/>
            </a:pPr>
            <a:r>
              <a:rPr lang="sl-SI" dirty="0" smtClean="0"/>
              <a:t>Hitrost k uporabniku najmanj 100 </a:t>
            </a:r>
            <a:r>
              <a:rPr lang="sl-SI" dirty="0" err="1" smtClean="0"/>
              <a:t>Mbit</a:t>
            </a:r>
            <a:r>
              <a:rPr lang="sl-SI" dirty="0" smtClean="0"/>
              <a:t>/s</a:t>
            </a:r>
          </a:p>
          <a:p>
            <a:pPr lvl="1">
              <a:buFontTx/>
              <a:buChar char="-"/>
            </a:pPr>
            <a:r>
              <a:rPr lang="sl-SI" dirty="0" smtClean="0"/>
              <a:t>Brez prisotnosti drugih operaterjev na funkcijski lokaciji – brez omejitev za uporabo </a:t>
            </a:r>
            <a:r>
              <a:rPr lang="sl-SI" dirty="0" err="1" smtClean="0"/>
              <a:t>vectoringa</a:t>
            </a:r>
            <a:r>
              <a:rPr lang="sl-SI" dirty="0" smtClean="0"/>
              <a:t> na funkcijski lokaciji in vseh povezanih </a:t>
            </a:r>
            <a:r>
              <a:rPr lang="sl-SI" dirty="0" err="1" smtClean="0"/>
              <a:t>podzankah</a:t>
            </a:r>
            <a:endParaRPr lang="sl-SI" dirty="0"/>
          </a:p>
          <a:p>
            <a:pPr lvl="1">
              <a:buFontTx/>
              <a:buChar char="-"/>
            </a:pPr>
            <a:r>
              <a:rPr lang="sl-SI" dirty="0" smtClean="0"/>
              <a:t>Prisotnost drugih operaterjev na funkcijski lokaciji:</a:t>
            </a:r>
            <a:endParaRPr lang="sl-SI" dirty="0"/>
          </a:p>
          <a:p>
            <a:pPr lvl="2"/>
            <a:r>
              <a:rPr lang="sl-SI" dirty="0" err="1" smtClean="0"/>
              <a:t>Vectoring</a:t>
            </a:r>
            <a:r>
              <a:rPr lang="sl-SI" dirty="0" smtClean="0"/>
              <a:t> se lahko uporabi na vseh </a:t>
            </a:r>
            <a:r>
              <a:rPr lang="sl-SI" dirty="0" err="1" smtClean="0"/>
              <a:t>podzankah</a:t>
            </a:r>
            <a:r>
              <a:rPr lang="sl-SI" dirty="0" smtClean="0"/>
              <a:t> oddaljenih </a:t>
            </a:r>
            <a:r>
              <a:rPr lang="sl-SI" dirty="0" err="1" smtClean="0"/>
              <a:t>namanj</a:t>
            </a:r>
            <a:r>
              <a:rPr lang="sl-SI" dirty="0" smtClean="0"/>
              <a:t> 550 m od </a:t>
            </a:r>
            <a:r>
              <a:rPr lang="sl-SI" dirty="0" err="1" smtClean="0"/>
              <a:t>funkcjske</a:t>
            </a:r>
            <a:r>
              <a:rPr lang="sl-SI" dirty="0" smtClean="0"/>
              <a:t> lokacije</a:t>
            </a:r>
            <a:endParaRPr lang="sl-SI" dirty="0"/>
          </a:p>
          <a:p>
            <a:pPr lvl="2"/>
            <a:r>
              <a:rPr lang="sl-SI" dirty="0" err="1" smtClean="0"/>
              <a:t>Vectoring</a:t>
            </a:r>
            <a:r>
              <a:rPr lang="sl-SI" dirty="0" smtClean="0"/>
              <a:t> se lahko uporabi na funkcijski lokaciji in vseh ostalih </a:t>
            </a:r>
            <a:r>
              <a:rPr lang="sl-SI" dirty="0" err="1" smtClean="0"/>
              <a:t>podzankah</a:t>
            </a:r>
            <a:r>
              <a:rPr lang="sl-SI" dirty="0" smtClean="0"/>
              <a:t>, vendar mora biti operaterjem omogočena uporaba </a:t>
            </a:r>
            <a:r>
              <a:rPr lang="sl-SI" dirty="0"/>
              <a:t>VDSL2 17a </a:t>
            </a:r>
            <a:r>
              <a:rPr lang="sl-SI" dirty="0" smtClean="0"/>
              <a:t>profila še najmanj do leta 2020</a:t>
            </a: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64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778098"/>
          </a:xfrm>
        </p:spPr>
        <p:txBody>
          <a:bodyPr/>
          <a:lstStyle/>
          <a:p>
            <a:pPr algn="r"/>
            <a:r>
              <a:rPr lang="sl-SI" b="1" dirty="0" smtClean="0"/>
              <a:t>Ključni cilji regulacije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sz="2400" b="1" dirty="0" smtClean="0"/>
          </a:p>
          <a:p>
            <a:r>
              <a:rPr lang="sl-SI" sz="2400" b="1" dirty="0" smtClean="0"/>
              <a:t>Spodbujanje </a:t>
            </a:r>
            <a:r>
              <a:rPr lang="sl-SI" sz="2400" b="1" dirty="0"/>
              <a:t>storitvene </a:t>
            </a:r>
            <a:r>
              <a:rPr lang="sl-SI" sz="2400" b="1" dirty="0" smtClean="0"/>
              <a:t>konkurence</a:t>
            </a:r>
          </a:p>
          <a:p>
            <a:r>
              <a:rPr lang="sl-SI" sz="2400" b="1" dirty="0" smtClean="0"/>
              <a:t>Spodbujanje investicij v izgradnjo NGA širokopasovne infrastrukture</a:t>
            </a:r>
          </a:p>
          <a:p>
            <a:r>
              <a:rPr lang="sl-SI" sz="2400" b="1" dirty="0" smtClean="0"/>
              <a:t>Zaščita interesov končnih uporabnikov</a:t>
            </a:r>
          </a:p>
          <a:p>
            <a:r>
              <a:rPr lang="sl-SI" sz="2400" b="1" dirty="0" smtClean="0"/>
              <a:t>Zagotavljanje enakih konkurenčnih pogojev za vse deležnike na trgu in odprava ozkih grl</a:t>
            </a:r>
          </a:p>
          <a:p>
            <a:r>
              <a:rPr lang="sl-SI" sz="2400" b="1" dirty="0" smtClean="0"/>
              <a:t>Spodbujanje razvoja inovativnih, kakovostnih in cenovno konkurenčnih storitev</a:t>
            </a:r>
          </a:p>
          <a:p>
            <a:r>
              <a:rPr lang="sl-SI" sz="2400" b="1" dirty="0" smtClean="0"/>
              <a:t>Spodbujanje prehoda operaterjev in uporabnikov na NGA omrežja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25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778098"/>
          </a:xfrm>
        </p:spPr>
        <p:txBody>
          <a:bodyPr/>
          <a:lstStyle/>
          <a:p>
            <a:pPr algn="r"/>
            <a:r>
              <a:rPr lang="sl-SI" b="1" dirty="0"/>
              <a:t>Trg </a:t>
            </a:r>
            <a:r>
              <a:rPr lang="en-US" b="1" dirty="0"/>
              <a:t>3a –</a:t>
            </a:r>
            <a:r>
              <a:rPr lang="sl-SI" b="1" dirty="0"/>
              <a:t> naložene obveznosti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/>
              <a:t>Obveznost zagotavljanja enakega obravnavanja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buFontTx/>
              <a:buChar char="-"/>
            </a:pPr>
            <a:r>
              <a:rPr lang="sl-SI" dirty="0" smtClean="0"/>
              <a:t>Enako obravnavanje na podlagi enakosti vložkov (</a:t>
            </a:r>
            <a:r>
              <a:rPr lang="sl-SI" dirty="0" err="1" smtClean="0"/>
              <a:t>EoI</a:t>
            </a:r>
            <a:r>
              <a:rPr lang="sl-SI" dirty="0"/>
              <a:t>)</a:t>
            </a:r>
          </a:p>
          <a:p>
            <a:pPr lvl="1">
              <a:buFontTx/>
              <a:buChar char="-"/>
            </a:pPr>
            <a:r>
              <a:rPr lang="sl-SI" dirty="0" smtClean="0"/>
              <a:t>Enakovredni pogoji – enako kakovostne </a:t>
            </a:r>
            <a:r>
              <a:rPr lang="sl-SI" dirty="0"/>
              <a:t>storitve in istočasne </a:t>
            </a:r>
            <a:r>
              <a:rPr lang="sl-SI" dirty="0" smtClean="0"/>
              <a:t>informacije, </a:t>
            </a:r>
            <a:r>
              <a:rPr lang="sl-SI" dirty="0"/>
              <a:t>pod enakimi </a:t>
            </a:r>
            <a:r>
              <a:rPr lang="sl-SI" dirty="0" smtClean="0"/>
              <a:t>pogoji kot jih zagotavlja sam sebi</a:t>
            </a:r>
            <a:endParaRPr lang="sl-SI" dirty="0"/>
          </a:p>
          <a:p>
            <a:pPr lvl="1">
              <a:buFontTx/>
              <a:buChar char="-"/>
            </a:pPr>
            <a:r>
              <a:rPr lang="sl-SI" dirty="0"/>
              <a:t>Isti </a:t>
            </a:r>
            <a:r>
              <a:rPr lang="en-US" dirty="0" err="1"/>
              <a:t>informa</a:t>
            </a:r>
            <a:r>
              <a:rPr lang="sl-SI" dirty="0" err="1"/>
              <a:t>cijski</a:t>
            </a:r>
            <a:r>
              <a:rPr lang="sl-SI" dirty="0"/>
              <a:t> sistem</a:t>
            </a:r>
            <a:r>
              <a:rPr lang="en-US" dirty="0"/>
              <a:t> (</a:t>
            </a:r>
            <a:r>
              <a:rPr lang="sl-SI" dirty="0"/>
              <a:t>naročanje, odprava napak)</a:t>
            </a:r>
          </a:p>
          <a:p>
            <a:pPr lvl="1">
              <a:buFontTx/>
              <a:buChar char="-"/>
            </a:pPr>
            <a:r>
              <a:rPr lang="sl-SI" dirty="0"/>
              <a:t>Dostop do informacij (omrežje, načrtovane gradnje)</a:t>
            </a:r>
          </a:p>
          <a:p>
            <a:pPr lvl="1">
              <a:buFontTx/>
              <a:buChar char="-"/>
            </a:pPr>
            <a:r>
              <a:rPr lang="sl-SI" dirty="0"/>
              <a:t>Roki izvedbe naročil, odprave napak (SLA)</a:t>
            </a:r>
          </a:p>
          <a:p>
            <a:pPr lvl="1">
              <a:buFontTx/>
              <a:buChar char="-"/>
            </a:pPr>
            <a:r>
              <a:rPr lang="sl-SI" dirty="0" smtClean="0"/>
              <a:t>Objava podatkov o kakovosti (</a:t>
            </a:r>
            <a:r>
              <a:rPr lang="en-US" dirty="0" smtClean="0"/>
              <a:t>KPI</a:t>
            </a:r>
            <a:r>
              <a:rPr lang="sl-SI" dirty="0" smtClean="0"/>
              <a:t>)</a:t>
            </a:r>
            <a:r>
              <a:rPr lang="en-US" dirty="0" smtClean="0"/>
              <a:t> </a:t>
            </a:r>
            <a:endParaRPr lang="sl-SI" dirty="0" smtClean="0"/>
          </a:p>
          <a:p>
            <a:pPr lvl="1">
              <a:buFontTx/>
              <a:buChar char="-"/>
            </a:pPr>
            <a:r>
              <a:rPr lang="sl-SI" dirty="0" smtClean="0"/>
              <a:t>Pogodbene kazni (</a:t>
            </a:r>
            <a:r>
              <a:rPr lang="en-US" dirty="0" smtClean="0"/>
              <a:t>SLG</a:t>
            </a:r>
            <a:r>
              <a:rPr lang="sl-SI" dirty="0" smtClean="0"/>
              <a:t>)</a:t>
            </a:r>
            <a:endParaRPr lang="sl-SI" dirty="0"/>
          </a:p>
          <a:p>
            <a:pPr>
              <a:buFontTx/>
              <a:buChar char="-"/>
            </a:pPr>
            <a:r>
              <a:rPr lang="en-US" dirty="0" err="1" smtClean="0"/>
              <a:t>Te</a:t>
            </a:r>
            <a:r>
              <a:rPr lang="sl-SI" dirty="0" err="1" smtClean="0"/>
              <a:t>hnična</a:t>
            </a:r>
            <a:r>
              <a:rPr lang="sl-SI" dirty="0" smtClean="0"/>
              <a:t> ponovljivost (za VULA)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l-SI" b="1" dirty="0" smtClean="0"/>
              <a:t>Obveznost zagotavljanja preglednosti:</a:t>
            </a:r>
            <a:endParaRPr lang="sl-SI" b="1" dirty="0"/>
          </a:p>
          <a:p>
            <a:pPr>
              <a:buFontTx/>
              <a:buChar char="-"/>
            </a:pPr>
            <a:r>
              <a:rPr lang="sl-SI" dirty="0" smtClean="0"/>
              <a:t>Objava vzorčne ponudbe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778098"/>
          </a:xfrm>
        </p:spPr>
        <p:txBody>
          <a:bodyPr/>
          <a:lstStyle/>
          <a:p>
            <a:pPr algn="r"/>
            <a:r>
              <a:rPr lang="sl-SI" b="1" dirty="0"/>
              <a:t>Trg </a:t>
            </a:r>
            <a:r>
              <a:rPr lang="en-US" b="1" dirty="0"/>
              <a:t>3a –</a:t>
            </a:r>
            <a:r>
              <a:rPr lang="sl-SI" b="1" dirty="0"/>
              <a:t> naložene obveznosti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Obveznost </a:t>
            </a:r>
            <a:r>
              <a:rPr lang="sl-SI" b="1" dirty="0"/>
              <a:t>cenovnega nadzora in stroškovnega </a:t>
            </a:r>
            <a:r>
              <a:rPr lang="sl-SI" b="1" dirty="0" smtClean="0"/>
              <a:t>računovodstva:</a:t>
            </a:r>
          </a:p>
          <a:p>
            <a:r>
              <a:rPr lang="sl-SI" dirty="0" smtClean="0"/>
              <a:t>Bakreno omrežje, kanalizacija, jaški in ostale storitve – BU LRIC+ model</a:t>
            </a:r>
          </a:p>
          <a:p>
            <a:r>
              <a:rPr lang="sl-SI" dirty="0" smtClean="0"/>
              <a:t>Optično omrežje in VULA – Preizkus gospodarske ponovljivosti (ERT)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Obveznost ločitve računovodskih evidenc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7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275040" cy="778098"/>
          </a:xfrm>
        </p:spPr>
        <p:txBody>
          <a:bodyPr/>
          <a:lstStyle/>
          <a:p>
            <a:pPr algn="r"/>
            <a:r>
              <a:rPr lang="sl-SI" b="1" dirty="0" smtClean="0"/>
              <a:t>Trga </a:t>
            </a:r>
            <a:r>
              <a:rPr lang="en-US" b="1" dirty="0" smtClean="0"/>
              <a:t>3b – </a:t>
            </a:r>
            <a:r>
              <a:rPr lang="sl-SI" b="1" dirty="0" smtClean="0"/>
              <a:t>diferenciacija ukrepov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b="1" dirty="0" smtClean="0"/>
              <a:t>Metodologija geografske analize:</a:t>
            </a:r>
          </a:p>
          <a:p>
            <a:r>
              <a:rPr lang="sl-SI" dirty="0" smtClean="0"/>
              <a:t>Infrastrukturna konkurenca analizirana v 6.036 naseljih</a:t>
            </a:r>
            <a:endParaRPr lang="en-US" dirty="0" smtClean="0"/>
          </a:p>
          <a:p>
            <a:r>
              <a:rPr lang="sl-SI" dirty="0" smtClean="0"/>
              <a:t>Osnova je podatkovna baza omrežnih priključnih točk (OPT)</a:t>
            </a:r>
          </a:p>
          <a:p>
            <a:r>
              <a:rPr lang="en-US" dirty="0" smtClean="0"/>
              <a:t> </a:t>
            </a:r>
            <a:r>
              <a:rPr lang="sl-SI" dirty="0" smtClean="0"/>
              <a:t>Metodologija „H</a:t>
            </a:r>
            <a:r>
              <a:rPr lang="en-US" dirty="0" err="1" smtClean="0"/>
              <a:t>omes</a:t>
            </a:r>
            <a:r>
              <a:rPr lang="sl-SI" dirty="0" smtClean="0"/>
              <a:t> </a:t>
            </a:r>
            <a:r>
              <a:rPr lang="en-US" dirty="0" smtClean="0"/>
              <a:t>passed“ </a:t>
            </a:r>
            <a:r>
              <a:rPr lang="sl-SI" dirty="0" smtClean="0"/>
              <a:t>(območje 200 m)</a:t>
            </a:r>
          </a:p>
          <a:p>
            <a:r>
              <a:rPr lang="sl-SI" dirty="0" smtClean="0"/>
              <a:t>Analizirani tudi maloprodajni tržni deleži in obseg ekonomsko upravičene razvezave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21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4259"/>
            <a:ext cx="7715200" cy="416724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Naselja v Sloveniji</a:t>
            </a:r>
          </a:p>
          <a:p>
            <a:r>
              <a:rPr lang="sl-SI" dirty="0" smtClean="0"/>
              <a:t>6.036 naselij</a:t>
            </a:r>
            <a:r>
              <a:rPr lang="sl-SI" dirty="0"/>
              <a:t> </a:t>
            </a:r>
            <a:r>
              <a:rPr lang="sl-SI" dirty="0" smtClean="0"/>
              <a:t>in 839.287 gospodinjstev</a:t>
            </a:r>
            <a:endParaRPr lang="en-US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275040" cy="778098"/>
          </a:xfrm>
        </p:spPr>
        <p:txBody>
          <a:bodyPr/>
          <a:lstStyle/>
          <a:p>
            <a:pPr algn="r"/>
            <a:r>
              <a:rPr lang="sl-SI" b="1" dirty="0"/>
              <a:t>Trga </a:t>
            </a:r>
            <a:r>
              <a:rPr lang="en-US" b="1" dirty="0"/>
              <a:t>3b – </a:t>
            </a:r>
            <a:r>
              <a:rPr lang="sl-SI" b="1" dirty="0"/>
              <a:t>diferenciacija ukrepov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87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059016" cy="778098"/>
          </a:xfrm>
        </p:spPr>
        <p:txBody>
          <a:bodyPr/>
          <a:lstStyle/>
          <a:p>
            <a:pPr algn="r"/>
            <a:r>
              <a:rPr lang="sl-SI" b="1" dirty="0"/>
              <a:t>Trga </a:t>
            </a:r>
            <a:r>
              <a:rPr lang="en-US" b="1" dirty="0"/>
              <a:t>3b – </a:t>
            </a:r>
            <a:r>
              <a:rPr lang="sl-SI" b="1" dirty="0"/>
              <a:t>diferenciacija ukrepov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Prilagoditev naloženih ukrepov v posameznih naseljih zaradi obstoja drugačnih tržnih razmer (zadosten pritisk na cene dostopa z bitnim tokom in sorazmernost naloženih ukrepov)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Pogoji za prilagoditev ukrepov:</a:t>
            </a:r>
            <a:endParaRPr lang="sl-SI" dirty="0"/>
          </a:p>
          <a:p>
            <a:r>
              <a:rPr lang="sl-SI" dirty="0"/>
              <a:t>P</a:t>
            </a:r>
            <a:r>
              <a:rPr lang="sl-SI" dirty="0" smtClean="0"/>
              <a:t>okritost </a:t>
            </a:r>
            <a:r>
              <a:rPr lang="sl-SI" dirty="0"/>
              <a:t>gospodinjstev z infrastrukturo drugih operaterjev (bakreno ali optično </a:t>
            </a:r>
            <a:r>
              <a:rPr lang="sl-SI" dirty="0" smtClean="0"/>
              <a:t>omrežje) </a:t>
            </a:r>
            <a:r>
              <a:rPr lang="sl-SI" dirty="0"/>
              <a:t>v naselju je vsaj 65</a:t>
            </a:r>
            <a:r>
              <a:rPr lang="sl-SI" dirty="0" smtClean="0"/>
              <a:t>%.</a:t>
            </a:r>
            <a:endParaRPr lang="sl-SI" dirty="0"/>
          </a:p>
          <a:p>
            <a:r>
              <a:rPr lang="sl-SI" dirty="0" smtClean="0"/>
              <a:t>Telekom </a:t>
            </a:r>
            <a:r>
              <a:rPr lang="sl-SI" dirty="0"/>
              <a:t>Slovenije na maloprodajnem trgu </a:t>
            </a:r>
            <a:r>
              <a:rPr lang="sl-SI" dirty="0" smtClean="0"/>
              <a:t>širokopasovnega dostopa </a:t>
            </a:r>
            <a:r>
              <a:rPr lang="sl-SI" dirty="0"/>
              <a:t>(na bakrenem, optičnem in kabelskem omrežju) </a:t>
            </a:r>
            <a:r>
              <a:rPr lang="sl-SI" dirty="0" smtClean="0"/>
              <a:t>nima </a:t>
            </a:r>
            <a:r>
              <a:rPr lang="sl-SI" dirty="0"/>
              <a:t>prevladujočega </a:t>
            </a:r>
            <a:r>
              <a:rPr lang="sl-SI" dirty="0" smtClean="0"/>
              <a:t>položaja (manj </a:t>
            </a:r>
            <a:r>
              <a:rPr lang="sl-SI" dirty="0"/>
              <a:t>kot 40</a:t>
            </a:r>
            <a:r>
              <a:rPr lang="sl-SI" dirty="0" smtClean="0"/>
              <a:t>% tržni delež) in so prisotni najmanj trije operaterji.</a:t>
            </a:r>
            <a:endParaRPr lang="sl-SI" dirty="0"/>
          </a:p>
          <a:p>
            <a:r>
              <a:rPr lang="sl-SI" dirty="0" smtClean="0"/>
              <a:t>Obstoj ekonomska </a:t>
            </a:r>
            <a:r>
              <a:rPr lang="sl-SI" dirty="0"/>
              <a:t>upravičenost za razvezavo krajevne zanke, ki omogoča zadostno pokritost gospodinjstev v naselju. </a:t>
            </a:r>
            <a:r>
              <a:rPr lang="sl-SI" dirty="0" smtClean="0"/>
              <a:t>Vsaj </a:t>
            </a:r>
            <a:r>
              <a:rPr lang="sl-SI" dirty="0"/>
              <a:t>65% gospodinjstev v naselju povezanih na funkcijske lokacije Telekoma Slovenije, od katerih ima vsaka najmanj </a:t>
            </a:r>
            <a:r>
              <a:rPr lang="sl-SI" dirty="0" smtClean="0"/>
              <a:t>500 </a:t>
            </a:r>
            <a:r>
              <a:rPr lang="sl-SI" dirty="0"/>
              <a:t>zgrajenih naročniških </a:t>
            </a:r>
            <a:r>
              <a:rPr lang="sl-SI" dirty="0" smtClean="0"/>
              <a:t>priključkov.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39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40"/>
            <a:ext cx="5938019" cy="420050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059016" cy="778098"/>
          </a:xfrm>
        </p:spPr>
        <p:txBody>
          <a:bodyPr/>
          <a:lstStyle/>
          <a:p>
            <a:pPr algn="r"/>
            <a:r>
              <a:rPr lang="sl-SI" b="1" dirty="0"/>
              <a:t>Trga </a:t>
            </a:r>
            <a:r>
              <a:rPr lang="en-US" b="1" dirty="0"/>
              <a:t>3b – </a:t>
            </a:r>
            <a:r>
              <a:rPr lang="sl-SI" b="1" dirty="0"/>
              <a:t>diferenciacija ukrepov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 smtClean="0"/>
              <a:t>Naselja v katerih ni naloženih cenovnih obveznosti:</a:t>
            </a:r>
          </a:p>
          <a:p>
            <a:r>
              <a:rPr lang="sl-SI" dirty="0" smtClean="0"/>
              <a:t>2,6</a:t>
            </a:r>
            <a:r>
              <a:rPr lang="en-US" dirty="0" smtClean="0"/>
              <a:t>% </a:t>
            </a:r>
            <a:r>
              <a:rPr lang="sl-SI" dirty="0" smtClean="0"/>
              <a:t>naselij</a:t>
            </a:r>
          </a:p>
          <a:p>
            <a:r>
              <a:rPr lang="en-US" dirty="0" smtClean="0"/>
              <a:t>3</a:t>
            </a:r>
            <a:r>
              <a:rPr lang="sl-SI" dirty="0" smtClean="0"/>
              <a:t>1</a:t>
            </a:r>
            <a:r>
              <a:rPr lang="en-US" dirty="0" smtClean="0"/>
              <a:t>% </a:t>
            </a:r>
            <a:r>
              <a:rPr lang="sl-SI" dirty="0" smtClean="0"/>
              <a:t>gospodinjstev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/>
              <a:t>Trg </a:t>
            </a:r>
            <a:r>
              <a:rPr lang="en-US" b="1" dirty="0" smtClean="0"/>
              <a:t>3</a:t>
            </a:r>
            <a:r>
              <a:rPr lang="sl-SI" b="1" dirty="0" smtClean="0"/>
              <a:t>b</a:t>
            </a:r>
            <a:r>
              <a:rPr lang="en-US" b="1" dirty="0" smtClean="0"/>
              <a:t> </a:t>
            </a:r>
            <a:r>
              <a:rPr lang="en-US" b="1" dirty="0"/>
              <a:t>–</a:t>
            </a:r>
            <a:r>
              <a:rPr lang="sl-SI" b="1" dirty="0"/>
              <a:t> naložene obveznosti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/>
              <a:t>Obveznost </a:t>
            </a:r>
            <a:r>
              <a:rPr lang="pl-PL" b="1" dirty="0"/>
              <a:t>dopustitve operaterskega dostopa</a:t>
            </a:r>
            <a:r>
              <a:rPr lang="en-US" b="1" dirty="0"/>
              <a:t>: </a:t>
            </a:r>
          </a:p>
          <a:p>
            <a:pPr>
              <a:buFontTx/>
              <a:buChar char="-"/>
            </a:pPr>
            <a:r>
              <a:rPr lang="sl-SI" dirty="0" smtClean="0"/>
              <a:t>Dostop z bitnim tokom na bakrenem omrežju</a:t>
            </a:r>
          </a:p>
          <a:p>
            <a:pPr>
              <a:buFontTx/>
              <a:buChar char="-"/>
            </a:pPr>
            <a:r>
              <a:rPr lang="sl-SI" dirty="0"/>
              <a:t>Dostop z bitnim tokom na </a:t>
            </a:r>
            <a:r>
              <a:rPr lang="sl-SI" dirty="0" smtClean="0"/>
              <a:t>optičnem omrežju (P2P/P2MP)</a:t>
            </a:r>
            <a:endParaRPr lang="en-US" dirty="0"/>
          </a:p>
          <a:p>
            <a:pPr>
              <a:buFontTx/>
              <a:buChar char="-"/>
            </a:pPr>
            <a:r>
              <a:rPr lang="sl-SI" dirty="0" smtClean="0"/>
              <a:t>Regijski in nacionalni dostop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/>
              <a:t>Obveznost zagotavljanja enakega obravnavanja</a:t>
            </a:r>
            <a:r>
              <a:rPr lang="en-US" b="1" dirty="0"/>
              <a:t>:</a:t>
            </a:r>
          </a:p>
          <a:p>
            <a:pPr>
              <a:buFontTx/>
              <a:buChar char="-"/>
            </a:pPr>
            <a:r>
              <a:rPr lang="sl-SI" dirty="0"/>
              <a:t>Enako obravnavanje na podlagi enakosti vložkov (</a:t>
            </a:r>
            <a:r>
              <a:rPr lang="sl-SI" dirty="0" err="1"/>
              <a:t>EoI</a:t>
            </a:r>
            <a:r>
              <a:rPr lang="sl-SI" dirty="0"/>
              <a:t>)</a:t>
            </a:r>
          </a:p>
          <a:p>
            <a:pPr lvl="1">
              <a:buFontTx/>
              <a:buChar char="-"/>
            </a:pPr>
            <a:r>
              <a:rPr lang="sl-SI" dirty="0"/>
              <a:t>Enakovredni pogoji – enako kakovostne storitve in istočasne informacije, pod enakimi pogoji kot jih zagotavlja sam sebi</a:t>
            </a:r>
          </a:p>
          <a:p>
            <a:pPr lvl="1">
              <a:buFontTx/>
              <a:buChar char="-"/>
            </a:pPr>
            <a:r>
              <a:rPr lang="sl-SI" dirty="0"/>
              <a:t>Isti </a:t>
            </a:r>
            <a:r>
              <a:rPr lang="en-US" dirty="0" err="1"/>
              <a:t>informa</a:t>
            </a:r>
            <a:r>
              <a:rPr lang="sl-SI" dirty="0" err="1"/>
              <a:t>cijski</a:t>
            </a:r>
            <a:r>
              <a:rPr lang="sl-SI" dirty="0"/>
              <a:t> sistem</a:t>
            </a:r>
            <a:r>
              <a:rPr lang="en-US" dirty="0"/>
              <a:t> (</a:t>
            </a:r>
            <a:r>
              <a:rPr lang="sl-SI" dirty="0"/>
              <a:t>naročanje, odprava napak)</a:t>
            </a:r>
          </a:p>
          <a:p>
            <a:pPr lvl="1">
              <a:buFontTx/>
              <a:buChar char="-"/>
            </a:pPr>
            <a:r>
              <a:rPr lang="sl-SI" dirty="0"/>
              <a:t>Dostop do informacij (omrežje, načrtovane gradnje)</a:t>
            </a:r>
          </a:p>
          <a:p>
            <a:pPr lvl="1">
              <a:buFontTx/>
              <a:buChar char="-"/>
            </a:pPr>
            <a:r>
              <a:rPr lang="sl-SI" dirty="0"/>
              <a:t>Roki izvedbe naročil, odprave napak (SLA)</a:t>
            </a:r>
          </a:p>
          <a:p>
            <a:pPr lvl="1">
              <a:buFontTx/>
              <a:buChar char="-"/>
            </a:pPr>
            <a:r>
              <a:rPr lang="sl-SI" dirty="0"/>
              <a:t>Objava podatkov o kakovosti (</a:t>
            </a:r>
            <a:r>
              <a:rPr lang="en-US" dirty="0"/>
              <a:t>KPI</a:t>
            </a:r>
            <a:r>
              <a:rPr lang="sl-SI" dirty="0"/>
              <a:t>)</a:t>
            </a:r>
            <a:r>
              <a:rPr lang="en-US" dirty="0"/>
              <a:t> </a:t>
            </a:r>
            <a:endParaRPr lang="sl-SI" dirty="0"/>
          </a:p>
          <a:p>
            <a:pPr lvl="1">
              <a:buFontTx/>
              <a:buChar char="-"/>
            </a:pPr>
            <a:r>
              <a:rPr lang="sl-SI" dirty="0"/>
              <a:t>Pogodbene kazni (</a:t>
            </a:r>
            <a:r>
              <a:rPr lang="en-US" dirty="0"/>
              <a:t>SLG</a:t>
            </a:r>
            <a:r>
              <a:rPr lang="sl-SI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Te</a:t>
            </a:r>
            <a:r>
              <a:rPr lang="sl-SI" dirty="0" err="1"/>
              <a:t>hnična</a:t>
            </a:r>
            <a:r>
              <a:rPr lang="sl-SI" dirty="0"/>
              <a:t> </a:t>
            </a:r>
            <a:r>
              <a:rPr lang="sl-SI" dirty="0" smtClean="0"/>
              <a:t>ponovljivost</a:t>
            </a:r>
          </a:p>
        </p:txBody>
      </p:sp>
    </p:spTree>
    <p:extLst>
      <p:ext uri="{BB962C8B-B14F-4D97-AF65-F5344CB8AC3E}">
        <p14:creationId xmlns:p14="http://schemas.microsoft.com/office/powerpoint/2010/main" val="14175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/>
              <a:t>Trg </a:t>
            </a:r>
            <a:r>
              <a:rPr lang="en-US" b="1" dirty="0"/>
              <a:t>3</a:t>
            </a:r>
            <a:r>
              <a:rPr lang="sl-SI" b="1" dirty="0"/>
              <a:t>b</a:t>
            </a:r>
            <a:r>
              <a:rPr lang="en-US" b="1" dirty="0"/>
              <a:t> –</a:t>
            </a:r>
            <a:r>
              <a:rPr lang="sl-SI" b="1" dirty="0"/>
              <a:t> naložene </a:t>
            </a:r>
            <a:r>
              <a:rPr lang="sl-SI" b="1" dirty="0" smtClean="0"/>
              <a:t>obveznosti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Obveznost </a:t>
            </a:r>
            <a:r>
              <a:rPr lang="sl-SI" b="1" dirty="0"/>
              <a:t>zagotavljanja preglednosti:</a:t>
            </a:r>
          </a:p>
          <a:p>
            <a:pPr>
              <a:buFontTx/>
              <a:buChar char="-"/>
            </a:pPr>
            <a:r>
              <a:rPr lang="sl-SI" dirty="0"/>
              <a:t>Objava vzorčne </a:t>
            </a:r>
            <a:r>
              <a:rPr lang="sl-SI" dirty="0" smtClean="0"/>
              <a:t>ponudbe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b="1" dirty="0"/>
              <a:t>Obveznost cenovnega nadzora in stroškovnega računovodstva:</a:t>
            </a:r>
          </a:p>
          <a:p>
            <a:r>
              <a:rPr lang="sl-SI" dirty="0" smtClean="0"/>
              <a:t>NGA produkti – Preizkus </a:t>
            </a:r>
            <a:r>
              <a:rPr lang="sl-SI" dirty="0"/>
              <a:t>gospodarske ponovljivosti (ERT)</a:t>
            </a:r>
          </a:p>
          <a:p>
            <a:r>
              <a:rPr lang="sl-SI" dirty="0" smtClean="0"/>
              <a:t>Produkti, ki niso NGA (hitrosti pod 30 </a:t>
            </a:r>
            <a:r>
              <a:rPr lang="sl-SI" dirty="0" err="1" smtClean="0"/>
              <a:t>Mbit</a:t>
            </a:r>
            <a:r>
              <a:rPr lang="sl-SI" dirty="0" smtClean="0"/>
              <a:t>/s) in ostale storitve – BU </a:t>
            </a:r>
            <a:r>
              <a:rPr lang="sl-SI" dirty="0"/>
              <a:t>LRIC+ model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Obveznost </a:t>
            </a:r>
            <a:r>
              <a:rPr lang="sl-SI" b="1" dirty="0"/>
              <a:t>ločitve računovodskih evidenc</a:t>
            </a:r>
            <a:endParaRPr lang="en-US" b="1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6154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Evropska direktiva o univerzalni storitvi in prenos v </a:t>
            </a:r>
            <a:r>
              <a:rPr lang="sl-SI" dirty="0" smtClean="0"/>
              <a:t>ZEKom-1</a:t>
            </a:r>
          </a:p>
          <a:p>
            <a:r>
              <a:rPr lang="sl-SI" dirty="0" smtClean="0"/>
              <a:t>Univerzalna storitev predstavlja </a:t>
            </a:r>
            <a:r>
              <a:rPr lang="sl-SI" dirty="0"/>
              <a:t>najmanjši nabor telekomunikacijskih storitev, dostopnih vsem končnim uporabnikom v Republiki </a:t>
            </a:r>
            <a:r>
              <a:rPr lang="sl-SI" dirty="0" smtClean="0"/>
              <a:t>Sloveniji</a:t>
            </a:r>
          </a:p>
          <a:p>
            <a:r>
              <a:rPr lang="sl-SI" dirty="0" smtClean="0"/>
              <a:t>Cena </a:t>
            </a:r>
            <a:r>
              <a:rPr lang="sl-SI" dirty="0"/>
              <a:t>storitev mora biti dostopna in enaka na celotnem ozemlju Republike </a:t>
            </a:r>
            <a:r>
              <a:rPr lang="sl-SI" dirty="0" smtClean="0"/>
              <a:t>Slovenije</a:t>
            </a:r>
          </a:p>
          <a:p>
            <a:r>
              <a:rPr lang="sl-SI" dirty="0" smtClean="0"/>
              <a:t>Agencija je pristojna za izdajo odločb in naslednjih splošnih aktov:</a:t>
            </a:r>
          </a:p>
          <a:p>
            <a:pPr lvl="1"/>
            <a:r>
              <a:rPr lang="sl-SI" dirty="0"/>
              <a:t>Prenosna hitrost primerna za funkcionalen dostop do interneta</a:t>
            </a:r>
          </a:p>
          <a:p>
            <a:pPr lvl="1"/>
            <a:r>
              <a:rPr lang="sl-SI" dirty="0" smtClean="0"/>
              <a:t>Kakovost univerzalne storitve</a:t>
            </a:r>
          </a:p>
          <a:p>
            <a:pPr lvl="1"/>
            <a:r>
              <a:rPr lang="sl-SI" dirty="0" smtClean="0"/>
              <a:t>Izračun neto stroškov izvajanja univerzalne storitve in nematerialne koristi</a:t>
            </a:r>
          </a:p>
          <a:p>
            <a:r>
              <a:rPr lang="sl-SI" dirty="0" smtClean="0"/>
              <a:t>Za izvajalca je določen Telekom Slovenije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Univerzalna storitev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9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277072"/>
          </a:xfrm>
        </p:spPr>
        <p:txBody>
          <a:bodyPr>
            <a:normAutofit/>
          </a:bodyPr>
          <a:lstStyle/>
          <a:p>
            <a:r>
              <a:rPr lang="sl-SI" dirty="0" smtClean="0"/>
              <a:t>Uvrstitev širokopasovnega dostopa v univerzalno storitev je ključnega pomena za takojšnje odpravljanje digitalne izključenosti podjetij in prebivalcev</a:t>
            </a:r>
          </a:p>
          <a:p>
            <a:r>
              <a:rPr lang="sl-SI" dirty="0" smtClean="0"/>
              <a:t>V univerzalno storitev so širokopasovni dostop uvrstile tudi Švedska, Finska, Belgija, Švica, Hrvaška in Malta</a:t>
            </a:r>
          </a:p>
          <a:p>
            <a:r>
              <a:rPr lang="sl-SI" dirty="0" smtClean="0"/>
              <a:t>Hitrost dostopa 4 </a:t>
            </a:r>
            <a:r>
              <a:rPr lang="sl-SI" dirty="0" err="1"/>
              <a:t>Mbit</a:t>
            </a:r>
            <a:r>
              <a:rPr lang="sl-SI" dirty="0"/>
              <a:t>/s k uporabniku in 512 </a:t>
            </a:r>
            <a:r>
              <a:rPr lang="sl-SI" dirty="0" err="1"/>
              <a:t>kbit</a:t>
            </a:r>
            <a:r>
              <a:rPr lang="sl-SI" dirty="0"/>
              <a:t>/s od uporabnika omogoča uporabo minimalnega nabora sodobnih </a:t>
            </a:r>
            <a:r>
              <a:rPr lang="sl-SI" dirty="0" smtClean="0"/>
              <a:t>storitev</a:t>
            </a:r>
            <a:endParaRPr lang="sl-SI" dirty="0"/>
          </a:p>
          <a:p>
            <a:r>
              <a:rPr lang="sl-SI" dirty="0" smtClean="0"/>
              <a:t>Omogočena uporaba ekonomsko najbolj </a:t>
            </a:r>
            <a:r>
              <a:rPr lang="sl-SI" dirty="0"/>
              <a:t>učinkovite </a:t>
            </a:r>
            <a:r>
              <a:rPr lang="sl-SI" dirty="0" smtClean="0"/>
              <a:t>rešitve (tehnološka nevtralnost)</a:t>
            </a:r>
          </a:p>
          <a:p>
            <a:r>
              <a:rPr lang="sl-SI" dirty="0" smtClean="0"/>
              <a:t>Minimalno izkrivljanje trga</a:t>
            </a:r>
          </a:p>
          <a:p>
            <a:pPr marL="457200" lvl="1" indent="0"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Širokopasovni dostop in univerzalna storitev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77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778098"/>
          </a:xfrm>
        </p:spPr>
        <p:txBody>
          <a:bodyPr/>
          <a:lstStyle/>
          <a:p>
            <a:pPr algn="r"/>
            <a:r>
              <a:rPr lang="sl-SI" b="1" dirty="0" smtClean="0"/>
              <a:t>Regulacija dostopa do </a:t>
            </a:r>
            <a:r>
              <a:rPr lang="sl-SI" b="1" dirty="0" err="1" smtClean="0"/>
              <a:t>širokopasov</a:t>
            </a:r>
            <a:r>
              <a:rPr lang="sl-SI" b="1" dirty="0" smtClean="0"/>
              <a:t>. omrežja 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/>
              <a:t>Izdane odločbe na upoštevnih trgih v letu 2017:</a:t>
            </a:r>
          </a:p>
          <a:p>
            <a:r>
              <a:rPr lang="sl-SI" sz="2400" b="1" dirty="0" smtClean="0"/>
              <a:t>Trg 3a – Veleprodajni lokalni dostop na fiksni lokaciji</a:t>
            </a:r>
          </a:p>
          <a:p>
            <a:r>
              <a:rPr lang="sl-SI" sz="2400" b="1" dirty="0" smtClean="0"/>
              <a:t>Trg 3b</a:t>
            </a:r>
            <a:r>
              <a:rPr lang="sl-SI" sz="2400" b="1" dirty="0"/>
              <a:t> – Veleprodajni </a:t>
            </a:r>
            <a:r>
              <a:rPr lang="pl-PL" sz="2400" b="1" dirty="0"/>
              <a:t>osrednji dostop na fiksni lokaciji za izdelke za množični </a:t>
            </a:r>
            <a:r>
              <a:rPr lang="pl-PL" sz="2400" b="1" dirty="0" smtClean="0"/>
              <a:t>trg</a:t>
            </a:r>
            <a:endParaRPr lang="sl-SI" sz="2400" b="1" dirty="0" smtClean="0"/>
          </a:p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/>
              <a:t>V postopku notifikacije:</a:t>
            </a:r>
          </a:p>
          <a:p>
            <a:r>
              <a:rPr lang="sl-SI" sz="2400" b="1" dirty="0"/>
              <a:t>Trg </a:t>
            </a:r>
            <a:r>
              <a:rPr lang="sl-SI" sz="2400" b="1" dirty="0" smtClean="0"/>
              <a:t>4</a:t>
            </a:r>
            <a:r>
              <a:rPr lang="sl-SI" sz="2400" b="1" dirty="0"/>
              <a:t> – Veleprodajni </a:t>
            </a:r>
            <a:r>
              <a:rPr lang="sl-SI" sz="2400" b="1" dirty="0" smtClean="0"/>
              <a:t>visokokakovostni dostop</a:t>
            </a:r>
          </a:p>
          <a:p>
            <a:endParaRPr lang="sl-SI" sz="2400" b="1" dirty="0"/>
          </a:p>
          <a:p>
            <a:endParaRPr lang="sl-SI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75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277072"/>
          </a:xfrm>
        </p:spPr>
        <p:txBody>
          <a:bodyPr>
            <a:normAutofit/>
          </a:bodyPr>
          <a:lstStyle/>
          <a:p>
            <a:r>
              <a:rPr lang="sl-SI" dirty="0" smtClean="0"/>
              <a:t>Uvrstitev širokopasovnega dostopa v univerzalno storitev je ključnega pomena za takojšnje odpravljanje digitalne izključenosti podjetij in prebivalcev</a:t>
            </a:r>
          </a:p>
          <a:p>
            <a:r>
              <a:rPr lang="sl-SI" dirty="0" smtClean="0"/>
              <a:t>V univerzalno storitev so širokopasovni dostop uvrstile tudi Švedska, Finska, Belgija, Švica, Hrvaška in Malta</a:t>
            </a:r>
          </a:p>
          <a:p>
            <a:r>
              <a:rPr lang="sl-SI" dirty="0" smtClean="0"/>
              <a:t>Hitrost dostopa 4 </a:t>
            </a:r>
            <a:r>
              <a:rPr lang="sl-SI" dirty="0" err="1"/>
              <a:t>Mbit</a:t>
            </a:r>
            <a:r>
              <a:rPr lang="sl-SI" dirty="0"/>
              <a:t>/s k uporabniku in 512 </a:t>
            </a:r>
            <a:r>
              <a:rPr lang="sl-SI" dirty="0" err="1"/>
              <a:t>kbit</a:t>
            </a:r>
            <a:r>
              <a:rPr lang="sl-SI" dirty="0"/>
              <a:t>/s od uporabnika omogoča uporabo minimalnega nabora sodobnih </a:t>
            </a:r>
            <a:r>
              <a:rPr lang="sl-SI" dirty="0" smtClean="0"/>
              <a:t>storitev</a:t>
            </a:r>
            <a:endParaRPr lang="sl-SI" dirty="0"/>
          </a:p>
          <a:p>
            <a:r>
              <a:rPr lang="sl-SI" dirty="0" smtClean="0"/>
              <a:t>Omogočena uporaba ekonomsko najbolj </a:t>
            </a:r>
            <a:r>
              <a:rPr lang="sl-SI" dirty="0"/>
              <a:t>učinkovite </a:t>
            </a:r>
            <a:r>
              <a:rPr lang="sl-SI" dirty="0" smtClean="0"/>
              <a:t>rešitve (tehnološka nevtralnost)</a:t>
            </a:r>
          </a:p>
          <a:p>
            <a:r>
              <a:rPr lang="sl-SI" dirty="0" smtClean="0"/>
              <a:t>Minimalno izkrivljanje trga</a:t>
            </a:r>
          </a:p>
          <a:p>
            <a:pPr marL="457200" lvl="1" indent="0"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Širokopasovni dostop in univerzalna storitev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53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896544"/>
          </a:xfrm>
        </p:spPr>
        <p:txBody>
          <a:bodyPr>
            <a:normAutofit/>
          </a:bodyPr>
          <a:lstStyle/>
          <a:p>
            <a:r>
              <a:rPr lang="sl-SI" dirty="0" smtClean="0"/>
              <a:t>Upravičenci do univerzalne storitve so geografsko zelo razpršeni</a:t>
            </a:r>
          </a:p>
          <a:p>
            <a:r>
              <a:rPr lang="sl-SI" dirty="0" smtClean="0"/>
              <a:t>Agencija naredila analizo in predlagala hitrost dostopa 10/1 </a:t>
            </a:r>
            <a:r>
              <a:rPr lang="sl-SI" dirty="0" err="1" smtClean="0"/>
              <a:t>Mbit</a:t>
            </a:r>
            <a:r>
              <a:rPr lang="sl-SI" dirty="0" smtClean="0"/>
              <a:t>/s</a:t>
            </a:r>
            <a:endParaRPr lang="sl-SI" dirty="0"/>
          </a:p>
          <a:p>
            <a:r>
              <a:rPr lang="sl-SI" dirty="0" smtClean="0"/>
              <a:t>V postopku javnega posvetovanja je bila ta hitrost znižana na 4/0,5 </a:t>
            </a:r>
            <a:r>
              <a:rPr lang="sl-SI" dirty="0" err="1" smtClean="0"/>
              <a:t>Mbit</a:t>
            </a:r>
            <a:r>
              <a:rPr lang="sl-SI" dirty="0" smtClean="0"/>
              <a:t>/s</a:t>
            </a:r>
          </a:p>
          <a:p>
            <a:r>
              <a:rPr lang="sl-SI" dirty="0" smtClean="0"/>
              <a:t>Razpršenost upravičencev je v vseh primerih velika, spreminja se samo število upravičencev</a:t>
            </a:r>
          </a:p>
          <a:p>
            <a:r>
              <a:rPr lang="sl-SI" dirty="0"/>
              <a:t>U</a:t>
            </a:r>
            <a:r>
              <a:rPr lang="sl-SI" dirty="0" smtClean="0"/>
              <a:t>poštevan je bil varnostni faktor, da sta dostopni vsaj dve neodvisni ponudbi preko mobilnega oz. fiksnega omrežja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Geografska analiza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14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523925"/>
            <a:ext cx="6603120" cy="4525963"/>
          </a:xfrm>
          <a:prstGeom prst="rect">
            <a:avLst/>
          </a:prstGeom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395536" y="1412776"/>
            <a:ext cx="18002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1800" dirty="0"/>
          </a:p>
        </p:txBody>
      </p:sp>
      <p:sp>
        <p:nvSpPr>
          <p:cNvPr id="8" name="Ograda vsebine 2"/>
          <p:cNvSpPr txBox="1">
            <a:spLocks/>
          </p:cNvSpPr>
          <p:nvPr/>
        </p:nvSpPr>
        <p:spPr>
          <a:xfrm>
            <a:off x="395536" y="1412776"/>
            <a:ext cx="5184576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4.300 upravičencev (nima vsaj 2 ponudnikov)</a:t>
            </a:r>
          </a:p>
          <a:p>
            <a:r>
              <a:rPr lang="sl-SI" dirty="0" smtClean="0"/>
              <a:t>Strošek 1,6 milijona EUR</a:t>
            </a: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Geografska analiza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6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37112"/>
          </a:xfrm>
        </p:spPr>
        <p:txBody>
          <a:bodyPr>
            <a:normAutofit/>
          </a:bodyPr>
          <a:lstStyle/>
          <a:p>
            <a:r>
              <a:rPr lang="sl-SI" dirty="0" smtClean="0"/>
              <a:t>Predlagana rešitev je ekonomsko </a:t>
            </a:r>
            <a:r>
              <a:rPr lang="sl-SI" dirty="0"/>
              <a:t>optimalna </a:t>
            </a:r>
            <a:r>
              <a:rPr lang="sl-SI" dirty="0" smtClean="0"/>
              <a:t>(</a:t>
            </a:r>
            <a:r>
              <a:rPr lang="sl-SI" dirty="0"/>
              <a:t>minimalni dodatni stroški):</a:t>
            </a:r>
          </a:p>
          <a:p>
            <a:pPr lvl="1"/>
            <a:r>
              <a:rPr lang="sl-SI" dirty="0"/>
              <a:t>v primeru upravičenih zahtev po nadomestilu neto stroškov bo v skladu z ZEKom-1 ustanovljen kompenzacijski sklad</a:t>
            </a:r>
          </a:p>
          <a:p>
            <a:pPr lvl="1"/>
            <a:r>
              <a:rPr lang="sl-SI" dirty="0"/>
              <a:t>nadomestilo neto stroškov bo izplačano za kritje neto stroškov najučinkovitejše rešitve, tudi če bo izvajalec ponudil dražjo rešitev</a:t>
            </a:r>
          </a:p>
          <a:p>
            <a:pPr lvl="1"/>
            <a:r>
              <a:rPr lang="sl-SI" dirty="0"/>
              <a:t>nadomestilo ne bo izplačano za območja, kjer je izvajalec izrazil tržni interes za gradnjo NGA omrežij v skladu s programom Digitalna Slovenija </a:t>
            </a:r>
            <a:r>
              <a:rPr lang="sl-SI" dirty="0" smtClean="0"/>
              <a:t>2020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Posledice vključitve širokopasovnega dostopa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7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37112"/>
          </a:xfrm>
        </p:spPr>
        <p:txBody>
          <a:bodyPr>
            <a:normAutofit/>
          </a:bodyPr>
          <a:lstStyle/>
          <a:p>
            <a:r>
              <a:rPr lang="sl-SI" dirty="0" smtClean="0"/>
              <a:t>Minimalno izkrivljanje trga</a:t>
            </a:r>
          </a:p>
          <a:p>
            <a:pPr lvl="1"/>
            <a:r>
              <a:rPr lang="sl-SI" dirty="0"/>
              <a:t>e</a:t>
            </a:r>
            <a:r>
              <a:rPr lang="sl-SI" dirty="0" smtClean="0"/>
              <a:t>nako ali višjo prenosno hitrost, ki je definirana v splošnem aktu, ima naročenih preko 92% gospodinjstev, ki imajo naročen dostop do interneta</a:t>
            </a:r>
          </a:p>
          <a:p>
            <a:pPr lvl="1"/>
            <a:r>
              <a:rPr lang="sl-SI" dirty="0"/>
              <a:t>t</a:t>
            </a:r>
            <a:r>
              <a:rPr lang="sl-SI" dirty="0" smtClean="0"/>
              <a:t>ehnološka nevtralnost omogoča hitro priključitev na storitev brez dodatnih dragih nadgradenj omrežja</a:t>
            </a:r>
          </a:p>
          <a:p>
            <a:pPr lvl="1"/>
            <a:r>
              <a:rPr lang="sl-SI" dirty="0" smtClean="0"/>
              <a:t>storitev je dostopna tako preko fiksnega, kot tudi mobilnega omrežja in preko satelitskega omrežja</a:t>
            </a:r>
          </a:p>
          <a:p>
            <a:pPr lvl="1"/>
            <a:r>
              <a:rPr lang="sl-SI" dirty="0" smtClean="0"/>
              <a:t>do storitve so upravičeni samo uporabniki, ki nimajo dostopne enake ali boljše storitve na prostem trgu po dostopnih cenah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/>
              <a:t>Posledice vključitve širokopasovnega dostopa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16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1540" y="1412776"/>
            <a:ext cx="8496944" cy="4824536"/>
          </a:xfrm>
        </p:spPr>
        <p:txBody>
          <a:bodyPr>
            <a:noAutofit/>
          </a:bodyPr>
          <a:lstStyle/>
          <a:p>
            <a:r>
              <a:rPr lang="sl-SI" dirty="0"/>
              <a:t>Izvajalec univerzalne </a:t>
            </a:r>
            <a:r>
              <a:rPr lang="sl-SI" dirty="0" smtClean="0"/>
              <a:t>storitve pred priključitvijo naročnika zaprosi agencijo za podatek o upravičenosti konkretnega naročnika</a:t>
            </a:r>
          </a:p>
          <a:p>
            <a:pPr lvl="1"/>
            <a:r>
              <a:rPr lang="sl-SI" dirty="0"/>
              <a:t>Agencija preveri </a:t>
            </a:r>
            <a:r>
              <a:rPr lang="sl-SI" dirty="0" smtClean="0"/>
              <a:t>stalno prebivališče in možnost alternativnega dostopa do storitev po dostopni ceni na trgu in da izvajalec univerzalne storitve ni izrazil komercialnega interesa na naslovu prebivališča</a:t>
            </a:r>
          </a:p>
          <a:p>
            <a:pPr lvl="1"/>
            <a:r>
              <a:rPr lang="sl-SI" dirty="0" smtClean="0"/>
              <a:t>Agencija lahko preveri pri drugih operaterjih ali je ponudba možna</a:t>
            </a:r>
          </a:p>
          <a:p>
            <a:r>
              <a:rPr lang="sl-SI" dirty="0" smtClean="0"/>
              <a:t>Izvajalec univerzalne storitve lahko do 31.3. zaprosi za nadomestilo neto stroškov izvajanja storitve za preteklo leto</a:t>
            </a:r>
          </a:p>
          <a:p>
            <a:pPr lvl="1"/>
            <a:r>
              <a:rPr lang="sl-SI" dirty="0" smtClean="0"/>
              <a:t>Agencija preveri upravičenost izplačila</a:t>
            </a:r>
          </a:p>
          <a:p>
            <a:pPr lvl="1"/>
            <a:r>
              <a:rPr lang="sl-SI" dirty="0" smtClean="0"/>
              <a:t>Če se v vmesnem času pojavi alternativna ponudba (npr. izgradnja optičnega omrežja), potem velja nadomestilo samo za čas, ko ni bilo alternativne ponudbe</a:t>
            </a:r>
          </a:p>
          <a:p>
            <a:pPr lvl="1"/>
            <a:r>
              <a:rPr lang="sl-SI" dirty="0" smtClean="0"/>
              <a:t>Agencija pridobi podatke o novogradnjah na podlagi vpisov novih omrežnih priključnih točk (OPT)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Kompenzacijski sklad in nadomestilo stroškov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15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1540" y="1412776"/>
            <a:ext cx="8496944" cy="4824536"/>
          </a:xfrm>
        </p:spPr>
        <p:txBody>
          <a:bodyPr>
            <a:normAutofit/>
          </a:bodyPr>
          <a:lstStyle/>
          <a:p>
            <a:r>
              <a:rPr lang="sl-SI" dirty="0" smtClean="0"/>
              <a:t>Izvajalec dobi povrnjene samo neto stroške za ekonomsko najučinkovitejšo rešitev. Če ponudi dražjo, razliko krije sam.</a:t>
            </a:r>
          </a:p>
          <a:p>
            <a:r>
              <a:rPr lang="sl-SI" dirty="0" smtClean="0"/>
              <a:t>Izplačilo nadomestila se izvaja preko kompenzacijskega sklada, v katerega morajo prispevati vsi operaterji, ki delujejo na območju RS in imajo prihodek iz naslova zagotavljanja javnih TK storitev višji od 2 milijonov EUR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Kompenzacijski sklad in nadomestilo stroškov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51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37112"/>
          </a:xfrm>
        </p:spPr>
        <p:txBody>
          <a:bodyPr>
            <a:normAutofit/>
          </a:bodyPr>
          <a:lstStyle/>
          <a:p>
            <a:r>
              <a:rPr lang="sl-SI" dirty="0" smtClean="0"/>
              <a:t>Spremljanje izvajanja univerzalne storitve</a:t>
            </a:r>
          </a:p>
          <a:p>
            <a:pPr lvl="1"/>
            <a:r>
              <a:rPr lang="sl-SI" sz="1800" dirty="0"/>
              <a:t>r</a:t>
            </a:r>
            <a:r>
              <a:rPr lang="sl-SI" sz="1800" dirty="0" smtClean="0"/>
              <a:t>edna letna poročila izvajalca univerzalne storitve </a:t>
            </a:r>
          </a:p>
          <a:p>
            <a:r>
              <a:rPr lang="sl-SI" dirty="0" smtClean="0"/>
              <a:t>Trenutno veljavne odločbe o določitvi izvajalcev univerzalne storitve so veljavne do decembra 2019</a:t>
            </a:r>
            <a:endParaRPr lang="sl-SI" dirty="0"/>
          </a:p>
          <a:p>
            <a:pPr lvl="1"/>
            <a:r>
              <a:rPr lang="sl-SI" sz="1800" dirty="0"/>
              <a:t>v</a:t>
            </a:r>
            <a:r>
              <a:rPr lang="sl-SI" sz="1800" dirty="0" smtClean="0"/>
              <a:t> letu 2019 bo ponovno narejena analiza trga. V tem času se bo ocenilo vpliv gradnje NGA omrežij v skladu s programom Digitalna Slovenija 2020, kakor tudi učinki zdaj sprejetih splošnih aktov</a:t>
            </a:r>
            <a:endParaRPr lang="sl-SI" sz="1800" dirty="0"/>
          </a:p>
          <a:p>
            <a:pPr lvl="1"/>
            <a:endParaRPr lang="sl-SI" sz="1800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63448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Opombe, viri</a:t>
            </a:r>
            <a:endParaRPr lang="sl-SI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78098"/>
          </a:xfrm>
        </p:spPr>
        <p:txBody>
          <a:bodyPr/>
          <a:lstStyle/>
          <a:p>
            <a:pPr algn="r"/>
            <a:r>
              <a:rPr lang="sl-SI" b="1" dirty="0" smtClean="0"/>
              <a:t>Naslednji koraki agencije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55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Vprašanja</a:t>
            </a:r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indent="0" algn="ctr">
              <a:buNone/>
            </a:pPr>
            <a:endParaRPr lang="sl-SI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sl-SI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</a:t>
            </a:r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an.knafelc@akos-rs.si</a:t>
            </a:r>
            <a:endParaRPr lang="sl-SI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36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778098"/>
          </a:xfrm>
        </p:spPr>
        <p:txBody>
          <a:bodyPr/>
          <a:lstStyle/>
          <a:p>
            <a:pPr algn="r"/>
            <a:r>
              <a:rPr lang="sl-SI" b="1" dirty="0" smtClean="0"/>
              <a:t>Tržni deleži širokopasovne infrastrukture</a:t>
            </a:r>
            <a:endParaRPr lang="en-US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16832"/>
            <a:ext cx="7762457" cy="41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7389420" cy="4469851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778098"/>
          </a:xfrm>
        </p:spPr>
        <p:txBody>
          <a:bodyPr/>
          <a:lstStyle/>
          <a:p>
            <a:pPr algn="r"/>
            <a:r>
              <a:rPr lang="sl-SI" b="1" dirty="0" smtClean="0"/>
              <a:t>Tržni deleži širokopasovnih tehnologij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6161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483768" y="476672"/>
            <a:ext cx="62030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 smtClean="0"/>
              <a:t>Tržni deleži priključkov po hitrosti</a:t>
            </a:r>
            <a:endParaRPr lang="en-US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00200"/>
            <a:ext cx="7122043" cy="44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00808"/>
            <a:ext cx="7198041" cy="4437776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555776" y="476672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 smtClean="0"/>
              <a:t>Tržni deleži paketov storitev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3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2" y="1600200"/>
            <a:ext cx="6729416" cy="442535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483768" y="476672"/>
            <a:ext cx="62030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 smtClean="0"/>
              <a:t>Pokritost š širokopasovno infrastrukturo</a:t>
            </a:r>
            <a:endParaRPr lang="en-US" b="1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Bakreno omrežje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6895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696"/>
            <a:ext cx="6516724" cy="441551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Kabelska omrežja</a:t>
            </a:r>
            <a:endParaRPr lang="sl-SI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483768" y="476672"/>
            <a:ext cx="62030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b="1" dirty="0"/>
              <a:t>Pokritost š širokopasovno infrastrukturo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9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</Template>
  <TotalTime>2725</TotalTime>
  <Words>1734</Words>
  <Application>Microsoft Office PowerPoint</Application>
  <PresentationFormat>On-screen Show (4:3)</PresentationFormat>
  <Paragraphs>209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Officeova tema</vt:lpstr>
      <vt:lpstr>Spremembe regulacije dostopa do širokopasovnega omrežja in univerzalna storitev</vt:lpstr>
      <vt:lpstr>Ključni cilji regulacije</vt:lpstr>
      <vt:lpstr>Regulacija dostopa do širokopasov. omrežja </vt:lpstr>
      <vt:lpstr>Tržni deleži širokopasovne infrastrukture</vt:lpstr>
      <vt:lpstr>Tržni deleži širokopasovnih tehnologij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Opredelitev geografskega trga</vt:lpstr>
      <vt:lpstr>PowerPoint Presentation</vt:lpstr>
      <vt:lpstr>Tržni deleži operaterjev na veleprodajnem trgu</vt:lpstr>
      <vt:lpstr>PowerPoint Presentation</vt:lpstr>
      <vt:lpstr>PowerPoint Presentation</vt:lpstr>
      <vt:lpstr>Trg 3a – naložene obveznosti</vt:lpstr>
      <vt:lpstr>Trg 3a – naložene obveznosti</vt:lpstr>
      <vt:lpstr>Trg 3a – naložene obveznosti</vt:lpstr>
      <vt:lpstr>Trg 3a – naložene obveznosti</vt:lpstr>
      <vt:lpstr>Trga 3b – diferenciacija ukrepov</vt:lpstr>
      <vt:lpstr>Trga 3b – diferenciacija ukrepov</vt:lpstr>
      <vt:lpstr>Trga 3b – diferenciacija ukrepov</vt:lpstr>
      <vt:lpstr>Trga 3b – diferenciacija ukrepov</vt:lpstr>
      <vt:lpstr>Trg 3b – naložene obveznosti</vt:lpstr>
      <vt:lpstr>Trg 3b – naložene obveznosti</vt:lpstr>
      <vt:lpstr>Univerzalna storitev</vt:lpstr>
      <vt:lpstr>Širokopasovni dostop in univerzalna storitev</vt:lpstr>
      <vt:lpstr>Širokopasovni dostop in univerzalna storitev</vt:lpstr>
      <vt:lpstr>Geografska analiza</vt:lpstr>
      <vt:lpstr>Geografska analiza</vt:lpstr>
      <vt:lpstr>Posledice vključitve širokopasovnega dostopa</vt:lpstr>
      <vt:lpstr>Posledice vključitve širokopasovnega dostopa</vt:lpstr>
      <vt:lpstr>Kompenzacijski sklad in nadomestilo stroškov</vt:lpstr>
      <vt:lpstr>Kompenzacijski sklad in nadomestilo stroškov</vt:lpstr>
      <vt:lpstr>Naslednji koraki agencije</vt:lpstr>
      <vt:lpstr>PowerPoint Presentation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Wholesale Broadband Markets</dc:title>
  <dc:creator>Gregor Baliž</dc:creator>
  <cp:lastModifiedBy>Kongresni Center</cp:lastModifiedBy>
  <cp:revision>255</cp:revision>
  <cp:lastPrinted>2017-03-07T10:11:43Z</cp:lastPrinted>
  <dcterms:created xsi:type="dcterms:W3CDTF">2017-03-07T09:33:34Z</dcterms:created>
  <dcterms:modified xsi:type="dcterms:W3CDTF">2018-06-08T10:25:09Z</dcterms:modified>
</cp:coreProperties>
</file>