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58" r:id="rId4"/>
    <p:sldId id="378" r:id="rId5"/>
    <p:sldId id="425" r:id="rId6"/>
    <p:sldId id="411" r:id="rId7"/>
    <p:sldId id="418" r:id="rId8"/>
    <p:sldId id="419" r:id="rId9"/>
    <p:sldId id="424" r:id="rId10"/>
    <p:sldId id="427" r:id="rId11"/>
    <p:sldId id="412" r:id="rId12"/>
    <p:sldId id="413" r:id="rId13"/>
    <p:sldId id="410" r:id="rId14"/>
    <p:sldId id="414" r:id="rId15"/>
    <p:sldId id="415" r:id="rId16"/>
    <p:sldId id="405" r:id="rId17"/>
    <p:sldId id="404" r:id="rId18"/>
    <p:sldId id="408" r:id="rId19"/>
  </p:sldIdLst>
  <p:sldSz cx="9144000" cy="6858000" type="screen4x3"/>
  <p:notesSz cx="6724650" cy="97742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vitanič" initials="PC" lastIdx="21" clrIdx="0">
    <p:extLst>
      <p:ext uri="{19B8F6BF-5375-455C-9EA6-DF929625EA0E}">
        <p15:presenceInfo xmlns:p15="http://schemas.microsoft.com/office/powerpoint/2012/main" userId="Peter Cvitan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0A92A-ACD1-4F2D-A79A-8953F6B9E31F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6CF72-D7D3-4233-83AE-19DFCF4429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946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D8D5-DC6A-4CCF-B3BE-9F371F969152}" type="datetimeFigureOut">
              <a:rPr lang="sl-SI" smtClean="0"/>
              <a:t>6. 06. 2018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5152F-CF77-4576-A36B-B4D78A9FF9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643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7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8"/>
          <p:cNvSpPr/>
          <p:nvPr userDrawn="1"/>
        </p:nvSpPr>
        <p:spPr>
          <a:xfrm>
            <a:off x="0" y="2038197"/>
            <a:ext cx="9144000" cy="4061183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61722" y="2276872"/>
            <a:ext cx="4462264" cy="1442591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Podnaslov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F927-9552-41C0-AD54-EF4F677BE2B5}" type="datetime1">
              <a:rPr lang="sl-SI" smtClean="0"/>
              <a:t>6. 06. 2018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smtClean="0"/>
              <a:t>Kraj, datum</a:t>
            </a:r>
            <a:endParaRPr lang="sl-SI" dirty="0"/>
          </a:p>
        </p:txBody>
      </p:sp>
      <p:pic>
        <p:nvPicPr>
          <p:cNvPr id="7" name="Picture 4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6"/>
            <a:ext cx="3134928" cy="1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4"/>
          <p:cNvSpPr/>
          <p:nvPr userDrawn="1"/>
        </p:nvSpPr>
        <p:spPr>
          <a:xfrm>
            <a:off x="0" y="6198251"/>
            <a:ext cx="9144000" cy="545674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339752" y="352186"/>
            <a:ext cx="4114188" cy="778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1F1D-2E98-4872-BEC8-25B11B4EAF3D}" type="datetime1">
              <a:rPr lang="sl-SI" smtClean="0"/>
              <a:t>6. 06. 2018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Opombe, viri</a:t>
            </a:r>
            <a:endParaRPr lang="sl-SI" dirty="0"/>
          </a:p>
        </p:txBody>
      </p:sp>
      <p:pic>
        <p:nvPicPr>
          <p:cNvPr id="7" name="Picture 3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7"/>
            <a:ext cx="1686669" cy="7650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926" y="1239649"/>
            <a:ext cx="8226925" cy="0"/>
          </a:xfrm>
          <a:prstGeom prst="line">
            <a:avLst/>
          </a:prstGeom>
          <a:ln w="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0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14FA-A3FC-4F60-B8A6-38D752CB8E66}" type="datetime1">
              <a:rPr lang="sl-SI" smtClean="0"/>
              <a:t>6. 06. 2018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15AE-42DA-4164-A851-DD9DEEAAEE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33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3650" y="2276872"/>
            <a:ext cx="8106822" cy="1442591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solidFill>
                  <a:prstClr val="black"/>
                </a:solidFill>
              </a:rPr>
              <a:t>Skupna gradnja in souporaba gospodarske javne </a:t>
            </a:r>
            <a:r>
              <a:rPr lang="sl-SI" sz="4000" dirty="0" smtClean="0">
                <a:solidFill>
                  <a:prstClr val="black"/>
                </a:solidFill>
              </a:rPr>
              <a:t>infrastrukture: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12768" cy="2063080"/>
          </a:xfrm>
        </p:spPr>
        <p:txBody>
          <a:bodyPr>
            <a:normAutofit/>
          </a:bodyPr>
          <a:lstStyle/>
          <a:p>
            <a:pPr lvl="0" algn="ctr"/>
            <a:r>
              <a:rPr lang="sl-SI" sz="4000" dirty="0" smtClean="0"/>
              <a:t>Novosti </a:t>
            </a:r>
            <a:r>
              <a:rPr lang="sl-SI" sz="4000" dirty="0"/>
              <a:t>za kabelske operaterje</a:t>
            </a:r>
            <a:endParaRPr lang="sl-SI" sz="40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/>
          </a:p>
          <a:p>
            <a:r>
              <a:rPr lang="sl-SI" sz="1200" dirty="0" smtClean="0"/>
              <a:t>Primož </a:t>
            </a:r>
            <a:r>
              <a:rPr lang="sl-SI" sz="1200" dirty="0"/>
              <a:t>Uršič, AKOS</a:t>
            </a:r>
          </a:p>
          <a:p>
            <a:pPr algn="r"/>
            <a:r>
              <a:rPr lang="sl-SI" sz="1200" dirty="0" smtClean="0"/>
              <a:t>				Junij 2018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245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Portal - podrobnosti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703028" cy="5029200"/>
          </a:xfrm>
        </p:spPr>
      </p:pic>
    </p:spTree>
    <p:extLst>
      <p:ext uri="{BB962C8B-B14F-4D97-AF65-F5344CB8AC3E}">
        <p14:creationId xmlns:p14="http://schemas.microsoft.com/office/powerpoint/2010/main" val="17480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Vpisi komunikacijskega omrežja  v evidenco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sl-SI" b="1" dirty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Nova obveznost vpisa </a:t>
            </a:r>
            <a:r>
              <a:rPr lang="sl-SI" dirty="0"/>
              <a:t>podatkov v kataster </a:t>
            </a:r>
            <a:r>
              <a:rPr lang="sl-SI" dirty="0" smtClean="0"/>
              <a:t>GJI tudi </a:t>
            </a:r>
            <a:r>
              <a:rPr lang="sl-SI" dirty="0"/>
              <a:t>za </a:t>
            </a:r>
            <a:r>
              <a:rPr lang="sl-SI" b="1" dirty="0" smtClean="0"/>
              <a:t>omrežja</a:t>
            </a:r>
            <a:r>
              <a:rPr lang="sl-SI" b="1" dirty="0"/>
              <a:t>, ki niso javna </a:t>
            </a:r>
            <a:r>
              <a:rPr lang="sl-SI" dirty="0"/>
              <a:t>(uporaba za interne poslovne </a:t>
            </a:r>
            <a:r>
              <a:rPr lang="sl-SI" dirty="0" smtClean="0"/>
              <a:t>potrebe)</a:t>
            </a:r>
          </a:p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Obveznost </a:t>
            </a:r>
            <a:r>
              <a:rPr lang="sl-SI" dirty="0"/>
              <a:t>vpisa podatkov </a:t>
            </a:r>
            <a:r>
              <a:rPr lang="sl-SI" b="1" dirty="0"/>
              <a:t>o številu posameznih pripadajočih </a:t>
            </a:r>
            <a:r>
              <a:rPr lang="sl-SI" b="1" dirty="0" smtClean="0"/>
              <a:t>vodov</a:t>
            </a:r>
          </a:p>
          <a:p>
            <a:pPr marL="285750" indent="-285750">
              <a:buBlip>
                <a:blip r:embed="rId2"/>
              </a:buBlip>
            </a:pPr>
            <a:endParaRPr lang="sl-SI" b="1" dirty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Obveznost evidentiranja </a:t>
            </a:r>
            <a:r>
              <a:rPr lang="sl-SI" dirty="0"/>
              <a:t>podatkov </a:t>
            </a:r>
            <a:r>
              <a:rPr lang="sl-SI" b="1" dirty="0"/>
              <a:t>o obstoječem stanju in zmogljivosti omrežne priključne </a:t>
            </a:r>
            <a:r>
              <a:rPr lang="sl-SI" b="1" dirty="0" smtClean="0"/>
              <a:t>točke</a:t>
            </a:r>
          </a:p>
          <a:p>
            <a:pPr marL="285750" indent="-285750">
              <a:buBlip>
                <a:blip r:embed="rId2"/>
              </a:buBlip>
            </a:pPr>
            <a:endParaRPr lang="sl-SI" b="1" dirty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Možnost</a:t>
            </a:r>
            <a:r>
              <a:rPr lang="sl-SI" dirty="0"/>
              <a:t>, da </a:t>
            </a:r>
            <a:r>
              <a:rPr lang="sl-SI" b="1" dirty="0"/>
              <a:t>operater </a:t>
            </a:r>
            <a:r>
              <a:rPr lang="sl-SI" b="1" dirty="0" smtClean="0"/>
              <a:t>omrežja zaprosi </a:t>
            </a:r>
            <a:r>
              <a:rPr lang="sl-SI" b="1" dirty="0"/>
              <a:t>za </a:t>
            </a:r>
            <a:r>
              <a:rPr lang="sl-SI" b="1" dirty="0" smtClean="0"/>
              <a:t>informacije kateregakoli infrastrukturnega </a:t>
            </a:r>
            <a:r>
              <a:rPr lang="sl-SI" b="1" dirty="0"/>
              <a:t>operaterja na zadevnem </a:t>
            </a:r>
            <a:r>
              <a:rPr lang="sl-SI" b="1" dirty="0" smtClean="0"/>
              <a:t>območju </a:t>
            </a:r>
            <a:r>
              <a:rPr lang="sl-SI" dirty="0" smtClean="0"/>
              <a:t>(če podatkov v katastru ni)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3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Razlastitev in omejitve lastninske pravice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Razlastitev </a:t>
            </a:r>
            <a:r>
              <a:rPr lang="sl-SI" b="1" dirty="0"/>
              <a:t>ali </a:t>
            </a:r>
            <a:r>
              <a:rPr lang="sl-SI" b="1" dirty="0" smtClean="0"/>
              <a:t>ustanovitev </a:t>
            </a:r>
            <a:r>
              <a:rPr lang="sl-SI" b="1" dirty="0"/>
              <a:t>služnosti </a:t>
            </a:r>
            <a:r>
              <a:rPr lang="sl-SI" dirty="0"/>
              <a:t>v korist </a:t>
            </a:r>
            <a:r>
              <a:rPr lang="sl-SI" dirty="0" smtClean="0"/>
              <a:t>operaterja omrežja:</a:t>
            </a:r>
            <a:endParaRPr lang="sl-SI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Postopek šteje </a:t>
            </a:r>
            <a:r>
              <a:rPr lang="sl-SI" sz="1900" dirty="0"/>
              <a:t>za </a:t>
            </a:r>
            <a:r>
              <a:rPr lang="sl-SI" sz="1900" b="1" dirty="0"/>
              <a:t>nujni primer </a:t>
            </a:r>
            <a:r>
              <a:rPr lang="sl-SI" sz="1900" dirty="0"/>
              <a:t>v smislu zakona, ki ureja razlastitev nepremičnin in omejitve lastninske </a:t>
            </a:r>
            <a:r>
              <a:rPr lang="sl-SI" sz="1900" dirty="0" smtClean="0"/>
              <a:t>pravice</a:t>
            </a:r>
            <a:endParaRPr lang="sl-SI" sz="1900" dirty="0"/>
          </a:p>
          <a:p>
            <a:pPr marL="285750" indent="-285750">
              <a:buBlip>
                <a:blip r:embed="rId2"/>
              </a:buBlip>
            </a:pPr>
            <a:endParaRPr lang="sl-SI" dirty="0" smtClean="0"/>
          </a:p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dirty="0"/>
              <a:t>Ustanovitev </a:t>
            </a:r>
            <a:r>
              <a:rPr lang="sl-SI" b="1" dirty="0"/>
              <a:t>služnosti v korist katerega koli infrastrukturnega </a:t>
            </a:r>
            <a:r>
              <a:rPr lang="sl-SI" b="1" dirty="0" smtClean="0"/>
              <a:t>operaterja</a:t>
            </a:r>
            <a:r>
              <a:rPr lang="sl-SI" dirty="0" smtClean="0"/>
              <a:t>:</a:t>
            </a:r>
            <a:endParaRPr lang="sl-SI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/>
              <a:t>obvezna sestavina </a:t>
            </a:r>
            <a:r>
              <a:rPr lang="sl-SI" sz="1900" smtClean="0"/>
              <a:t>pogodbe – določilo </a:t>
            </a:r>
            <a:r>
              <a:rPr lang="sl-SI" sz="1900" dirty="0"/>
              <a:t>o </a:t>
            </a:r>
            <a:r>
              <a:rPr lang="sl-SI" sz="1900" b="1" dirty="0"/>
              <a:t>dopustnosti skupne uporabe s strani operaterja </a:t>
            </a:r>
            <a:r>
              <a:rPr lang="sl-SI" sz="1900" b="1" dirty="0" smtClean="0"/>
              <a:t>omrežja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846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Stavbna fizična infrastruktura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sl-SI" b="1" dirty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Obveznost gradnje komunikacijske infrastrukture -  stavbna fizična infrastruktura do OPT</a:t>
            </a:r>
            <a:r>
              <a:rPr lang="sl-SI" dirty="0" smtClean="0"/>
              <a:t>:</a:t>
            </a:r>
            <a:endParaRPr lang="sl-SI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Razdelilna </a:t>
            </a:r>
            <a:r>
              <a:rPr lang="sl-SI" sz="1900" dirty="0"/>
              <a:t>točka z omogočeno povezavo do vsakega dela stavbe (naročnika) </a:t>
            </a:r>
            <a:r>
              <a:rPr lang="sl-SI" sz="1900" dirty="0" smtClean="0"/>
              <a:t>posebej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Izvedba skupnih instalacij</a:t>
            </a:r>
            <a:endParaRPr lang="sl-SI" sz="1900" dirty="0"/>
          </a:p>
          <a:p>
            <a:pPr algn="just"/>
            <a:endParaRPr lang="sl-SI" dirty="0" smtClean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Splošni </a:t>
            </a:r>
            <a:r>
              <a:rPr lang="sl-SI" b="1" dirty="0"/>
              <a:t>akt o </a:t>
            </a:r>
            <a:r>
              <a:rPr lang="sl-SI" b="1" dirty="0" err="1"/>
              <a:t>dostopovni</a:t>
            </a:r>
            <a:r>
              <a:rPr lang="sl-SI" b="1" dirty="0"/>
              <a:t> in razdelilni točki (v objavi</a:t>
            </a:r>
            <a:r>
              <a:rPr lang="sl-SI" b="1" dirty="0" smtClean="0"/>
              <a:t>)</a:t>
            </a:r>
            <a:r>
              <a:rPr lang="sl-SI" dirty="0" smtClean="0"/>
              <a:t>:</a:t>
            </a:r>
            <a:endParaRPr lang="sl-SI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1900" dirty="0"/>
              <a:t>O</a:t>
            </a:r>
            <a:r>
              <a:rPr lang="pl-PL" sz="1900" dirty="0" smtClean="0"/>
              <a:t>mogočanje prespajanja </a:t>
            </a:r>
            <a:r>
              <a:rPr lang="pl-PL" sz="1900" dirty="0"/>
              <a:t>izvedene hišne komunikacijske napeljave različnih </a:t>
            </a:r>
            <a:r>
              <a:rPr lang="pl-PL" sz="1900" dirty="0" smtClean="0"/>
              <a:t>operaterjev,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1900" dirty="0" smtClean="0"/>
              <a:t>Kabelska kanalizacija </a:t>
            </a:r>
            <a:r>
              <a:rPr lang="pl-PL" sz="1900" dirty="0"/>
              <a:t>med </a:t>
            </a:r>
            <a:r>
              <a:rPr lang="pl-PL" sz="1900" dirty="0" smtClean="0"/>
              <a:t>OPT in </a:t>
            </a:r>
            <a:r>
              <a:rPr lang="pl-PL" sz="1900" dirty="0"/>
              <a:t>razdelilno </a:t>
            </a:r>
            <a:r>
              <a:rPr lang="pl-PL" sz="1900" dirty="0" smtClean="0"/>
              <a:t>točko omogoča namestitev ali menjavo kablov </a:t>
            </a:r>
            <a:r>
              <a:rPr lang="pl-PL" sz="1900" dirty="0"/>
              <a:t>brez dodatnih gradbenih posegov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5723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Souporaba infrastrukture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Splošni </a:t>
            </a:r>
            <a:r>
              <a:rPr lang="sl-SI" b="1" dirty="0"/>
              <a:t>akt o dostopu do obstoječe fizične infrastrukture</a:t>
            </a:r>
            <a:r>
              <a:rPr lang="sl-SI" dirty="0"/>
              <a:t> (Ur. l. RS, št. </a:t>
            </a:r>
            <a:r>
              <a:rPr lang="sl-SI" dirty="0" smtClean="0"/>
              <a:t>12/18)</a:t>
            </a:r>
          </a:p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Operater </a:t>
            </a:r>
            <a:r>
              <a:rPr lang="sl-SI" dirty="0"/>
              <a:t>omrežja </a:t>
            </a:r>
            <a:r>
              <a:rPr lang="sl-SI" b="1" dirty="0"/>
              <a:t>lahko </a:t>
            </a:r>
            <a:r>
              <a:rPr lang="pl-PL" dirty="0"/>
              <a:t>lastnika druge vrste GJI </a:t>
            </a:r>
            <a:r>
              <a:rPr lang="sl-SI" b="1" dirty="0" smtClean="0"/>
              <a:t>zaprosi za </a:t>
            </a:r>
            <a:r>
              <a:rPr lang="sl-SI" b="1" dirty="0"/>
              <a:t>dostop do neuporabljenih optičnih </a:t>
            </a:r>
            <a:r>
              <a:rPr lang="sl-SI" b="1" dirty="0" smtClean="0"/>
              <a:t>vlaken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08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Reševanje sporov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sl-SI" dirty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AKOS</a:t>
            </a:r>
            <a:r>
              <a:rPr lang="sl-SI" dirty="0" smtClean="0"/>
              <a:t> - Pristojnost za </a:t>
            </a:r>
            <a:r>
              <a:rPr lang="sl-SI" b="1" dirty="0" smtClean="0"/>
              <a:t>reševanje sporov na področju gradnje </a:t>
            </a:r>
            <a:r>
              <a:rPr lang="sl-SI" dirty="0" smtClean="0"/>
              <a:t>med:</a:t>
            </a:r>
            <a:endParaRPr lang="sl-SI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b="1" dirty="0" smtClean="0"/>
              <a:t>operaterji omrežij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drugimi </a:t>
            </a:r>
            <a:r>
              <a:rPr lang="sl-SI" sz="1900" dirty="0"/>
              <a:t>infrastrukturnimi </a:t>
            </a:r>
            <a:r>
              <a:rPr lang="sl-SI" sz="1900" dirty="0" smtClean="0"/>
              <a:t>operaterji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investitorji </a:t>
            </a:r>
            <a:r>
              <a:rPr lang="sl-SI" sz="1900" dirty="0"/>
              <a:t>v javna komunikacijska </a:t>
            </a:r>
            <a:r>
              <a:rPr lang="sl-SI" sz="1900" dirty="0" smtClean="0"/>
              <a:t>omrežja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investitorji </a:t>
            </a:r>
            <a:r>
              <a:rPr lang="sl-SI" sz="1900" dirty="0"/>
              <a:t>v druge vrste GJI </a:t>
            </a:r>
            <a:endParaRPr lang="sl-SI" sz="1900" dirty="0" smtClean="0"/>
          </a:p>
          <a:p>
            <a:pPr marL="285750" indent="-285750">
              <a:buBlip>
                <a:blip r:embed="rId2"/>
              </a:buBlip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34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36704" cy="778098"/>
          </a:xfrm>
        </p:spPr>
        <p:txBody>
          <a:bodyPr/>
          <a:lstStyle/>
          <a:p>
            <a:pPr algn="r"/>
            <a:r>
              <a:rPr lang="sl-SI" dirty="0" smtClean="0"/>
              <a:t>Skupna </a:t>
            </a:r>
            <a:r>
              <a:rPr lang="sl-SI" dirty="0"/>
              <a:t>g</a:t>
            </a:r>
            <a:r>
              <a:rPr lang="sl-SI" dirty="0" smtClean="0"/>
              <a:t>radnja tako…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9"/>
            <a:ext cx="6074162" cy="4464496"/>
          </a:xfrm>
        </p:spPr>
      </p:pic>
      <p:sp>
        <p:nvSpPr>
          <p:cNvPr id="6" name="Pravokotnik 5"/>
          <p:cNvSpPr/>
          <p:nvPr/>
        </p:nvSpPr>
        <p:spPr>
          <a:xfrm>
            <a:off x="467544" y="587725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Vir: https://www.mojaobcina.si/muta/novice/obcinske/gradnja-komunalne-infrastrukture-v-naselju-se3--zgornja-muta.html</a:t>
            </a:r>
          </a:p>
        </p:txBody>
      </p:sp>
    </p:spTree>
    <p:extLst>
      <p:ext uri="{BB962C8B-B14F-4D97-AF65-F5344CB8AC3E}">
        <p14:creationId xmlns:p14="http://schemas.microsoft.com/office/powerpoint/2010/main" val="41741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715000" cy="778098"/>
          </a:xfrm>
        </p:spPr>
        <p:txBody>
          <a:bodyPr/>
          <a:lstStyle/>
          <a:p>
            <a:pPr algn="r"/>
            <a:r>
              <a:rPr lang="sl-SI" dirty="0" smtClean="0"/>
              <a:t>… in drugače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31224" cy="4461314"/>
          </a:xfrm>
        </p:spPr>
      </p:pic>
    </p:spTree>
    <p:extLst>
      <p:ext uri="{BB962C8B-B14F-4D97-AF65-F5344CB8AC3E}">
        <p14:creationId xmlns:p14="http://schemas.microsoft.com/office/powerpoint/2010/main" val="9796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lvl="0" algn="r"/>
            <a:r>
              <a:rPr lang="sl-SI" dirty="0" smtClean="0"/>
              <a:t>Zaključek</a:t>
            </a:r>
            <a:endParaRPr lang="en-US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334000" y="5486400"/>
            <a:ext cx="3352800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endParaRPr lang="en-US" sz="1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1000" y="3048000"/>
            <a:ext cx="8305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/>
              <a:t>Hvala za pozornost!</a:t>
            </a:r>
          </a:p>
        </p:txBody>
      </p:sp>
      <p:sp>
        <p:nvSpPr>
          <p:cNvPr id="4" name="Pravokotnik 3"/>
          <p:cNvSpPr/>
          <p:nvPr/>
        </p:nvSpPr>
        <p:spPr>
          <a:xfrm>
            <a:off x="611560" y="5070901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000" dirty="0"/>
          </a:p>
          <a:p>
            <a:r>
              <a:rPr lang="sl-SI" sz="1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Primož </a:t>
            </a:r>
            <a:r>
              <a:rPr lang="sl-SI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Uršič</a:t>
            </a:r>
          </a:p>
          <a:p>
            <a:r>
              <a:rPr lang="sl-SI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Vodja Sektorja za spremljanje infrastrukturnih investicij</a:t>
            </a:r>
            <a:endParaRPr lang="en-US" sz="1000" dirty="0">
              <a:solidFill>
                <a:srgbClr val="000000"/>
              </a:solidFill>
              <a:latin typeface="Tms Rmn"/>
            </a:endParaRPr>
          </a:p>
          <a:p>
            <a:r>
              <a:rPr lang="sl-SI" sz="1000" dirty="0" smtClean="0">
                <a:solidFill>
                  <a:srgbClr val="000000"/>
                </a:solidFill>
                <a:latin typeface="Helv"/>
              </a:rPr>
              <a:t> </a:t>
            </a:r>
            <a: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</a:rPr>
              <a:t>T: +386 (0)1 583 63 59</a:t>
            </a:r>
          </a:p>
          <a:p>
            <a: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</a:rPr>
              <a:t>M: +386 (0)31 325 </a:t>
            </a:r>
            <a:r>
              <a:rPr lang="sl-SI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950</a:t>
            </a:r>
          </a:p>
          <a:p>
            <a: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</a:rPr>
              <a:t>E: </a:t>
            </a:r>
            <a:r>
              <a:rPr lang="sl-SI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primoz.ursic@akos-rs.si</a:t>
            </a:r>
            <a:endParaRPr lang="sl-SI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A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79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/>
        </p:nvSpPr>
        <p:spPr>
          <a:xfrm>
            <a:off x="2186052" y="518635"/>
            <a:ext cx="63470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sl-SI" dirty="0" smtClean="0"/>
              <a:t>Infrastruktura &amp; BDP</a:t>
            </a:r>
            <a:endParaRPr lang="en-US" dirty="0"/>
          </a:p>
        </p:txBody>
      </p:sp>
      <p:sp>
        <p:nvSpPr>
          <p:cNvPr id="5" name="PoljeZBesedilom 7"/>
          <p:cNvSpPr txBox="1"/>
          <p:nvPr/>
        </p:nvSpPr>
        <p:spPr>
          <a:xfrm>
            <a:off x="427705" y="5786798"/>
            <a:ext cx="807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Ericsson, 2011: „</a:t>
            </a:r>
            <a:r>
              <a:rPr lang="en-US" i="1" dirty="0"/>
              <a:t>Doubling the broadband speed </a:t>
            </a:r>
            <a:r>
              <a:rPr lang="en-US" i="1" dirty="0" smtClean="0"/>
              <a:t>increases </a:t>
            </a:r>
            <a:r>
              <a:rPr lang="en-US" i="1" dirty="0"/>
              <a:t>GDP by 0.3</a:t>
            </a:r>
            <a:r>
              <a:rPr lang="en-US" i="1" dirty="0" smtClean="0"/>
              <a:t>%</a:t>
            </a:r>
            <a:r>
              <a:rPr lang="sl-SI" i="1" dirty="0" smtClean="0"/>
              <a:t>.“</a:t>
            </a:r>
          </a:p>
          <a:p>
            <a:endParaRPr lang="sl-SI" b="1" dirty="0" smtClean="0"/>
          </a:p>
        </p:txBody>
      </p:sp>
      <p:pic>
        <p:nvPicPr>
          <p:cNvPr id="6" name="Označba mesta vsebin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1810"/>
            <a:ext cx="7322738" cy="46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sz="2200" dirty="0" err="1" smtClean="0"/>
              <a:t>Visokohitrostni</a:t>
            </a:r>
            <a:r>
              <a:rPr lang="sl-SI" sz="2200" dirty="0" smtClean="0"/>
              <a:t> širokopasovni priklju</a:t>
            </a:r>
            <a:r>
              <a:rPr lang="sl-SI" dirty="0" smtClean="0"/>
              <a:t>čki – </a:t>
            </a:r>
            <a:br>
              <a:rPr lang="sl-SI" dirty="0" smtClean="0"/>
            </a:br>
            <a:r>
              <a:rPr lang="sl-SI" dirty="0" smtClean="0"/>
              <a:t>gospodinjstva EU 2015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4" y="1268760"/>
            <a:ext cx="8229600" cy="4896544"/>
          </a:xfrm>
        </p:spPr>
      </p:pic>
      <p:sp>
        <p:nvSpPr>
          <p:cNvPr id="8" name="Elipsa 7"/>
          <p:cNvSpPr/>
          <p:nvPr/>
        </p:nvSpPr>
        <p:spPr>
          <a:xfrm rot="2763670">
            <a:off x="4653593" y="5373283"/>
            <a:ext cx="152694" cy="455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6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sz="2200" dirty="0" err="1"/>
              <a:t>Visokohitrostni</a:t>
            </a:r>
            <a:r>
              <a:rPr lang="sl-SI" sz="2200" dirty="0"/>
              <a:t> širokopasovni priklju</a:t>
            </a:r>
            <a:r>
              <a:rPr lang="sl-SI" sz="2000" dirty="0"/>
              <a:t>čki – </a:t>
            </a:r>
            <a:br>
              <a:rPr lang="sl-SI" sz="2000" dirty="0"/>
            </a:br>
            <a:r>
              <a:rPr lang="sl-SI" sz="2000" dirty="0"/>
              <a:t>gospodinjstva EU </a:t>
            </a:r>
            <a:r>
              <a:rPr lang="sl-SI" sz="2000" dirty="0" smtClean="0"/>
              <a:t>2017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19256" cy="4896544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 rot="2763670">
            <a:off x="4902333" y="5395234"/>
            <a:ext cx="121636" cy="458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3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5736" y="352186"/>
            <a:ext cx="6552728" cy="778098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Zakon o spremembah in dopolnitvah Zakona o elektronskih komunikacijah (ZEKom-1C)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endParaRPr lang="sl-SI" sz="1600" dirty="0" smtClean="0"/>
          </a:p>
          <a:p>
            <a:pPr marL="0" indent="0" algn="just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Zaobljeni pravokotnik 3"/>
          <p:cNvSpPr/>
          <p:nvPr/>
        </p:nvSpPr>
        <p:spPr>
          <a:xfrm>
            <a:off x="755576" y="3483184"/>
            <a:ext cx="28803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Direktiva 2014/61/EU 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5076056" y="1412776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ZEKom-1</a:t>
            </a:r>
          </a:p>
          <a:p>
            <a:pPr algn="ctr"/>
            <a:r>
              <a:rPr lang="sl-SI" sz="2800" dirty="0" err="1" smtClean="0"/>
              <a:t>DSi</a:t>
            </a:r>
            <a:r>
              <a:rPr lang="sl-SI" sz="2800" dirty="0" smtClean="0"/>
              <a:t> 2020</a:t>
            </a:r>
            <a:endParaRPr lang="sl-SI" sz="2800" dirty="0"/>
          </a:p>
        </p:txBody>
      </p:sp>
      <p:sp>
        <p:nvSpPr>
          <p:cNvPr id="6" name="Zaobljeni pravokotnik 5"/>
          <p:cNvSpPr/>
          <p:nvPr/>
        </p:nvSpPr>
        <p:spPr>
          <a:xfrm>
            <a:off x="5076056" y="3483184"/>
            <a:ext cx="28083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Zekom-1C</a:t>
            </a:r>
            <a:endParaRPr lang="sl-SI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83568" y="1412776"/>
            <a:ext cx="2952328" cy="1147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DAE 2020</a:t>
            </a:r>
            <a:endParaRPr lang="sl-SI" sz="2800" dirty="0"/>
          </a:p>
        </p:txBody>
      </p:sp>
      <p:sp>
        <p:nvSpPr>
          <p:cNvPr id="8" name="Pravokotnik 7"/>
          <p:cNvSpPr/>
          <p:nvPr/>
        </p:nvSpPr>
        <p:spPr>
          <a:xfrm>
            <a:off x="3869922" y="4949533"/>
            <a:ext cx="5220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l-SI" sz="1400" dirty="0" smtClean="0"/>
              <a:t>III</a:t>
            </a:r>
            <a:r>
              <a:rPr lang="sl-SI" sz="1400" dirty="0"/>
              <a:t>. Gradnja omrežij in pripadajoče infrastrukture (9.–15. čl.)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l-SI" sz="1400" dirty="0"/>
              <a:t>IV. Razlastitev in omejitve lastninske pravice (16.–23. čl.)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l-SI" sz="1400" dirty="0"/>
              <a:t>VIII. Zagotavljanje konkurence (91.–94. čl.)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l-SI" sz="1400" dirty="0"/>
              <a:t>XVI. </a:t>
            </a:r>
            <a:r>
              <a:rPr lang="sl-SI" sz="1400" i="1" dirty="0"/>
              <a:t>Nadzor in odločanje o prekrških </a:t>
            </a:r>
            <a:r>
              <a:rPr lang="sl-SI" sz="1400" dirty="0"/>
              <a:t>(221.–233. čl.)</a:t>
            </a:r>
          </a:p>
        </p:txBody>
      </p:sp>
      <p:sp>
        <p:nvSpPr>
          <p:cNvPr id="9" name="Puščica dol 8"/>
          <p:cNvSpPr/>
          <p:nvPr/>
        </p:nvSpPr>
        <p:spPr>
          <a:xfrm>
            <a:off x="6408204" y="2664907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2087724" y="2664907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3869922" y="4005064"/>
            <a:ext cx="10621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8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/>
              <a:t>Gradnja omrežij in pripadajoče </a:t>
            </a:r>
            <a:r>
              <a:rPr lang="sl-SI" dirty="0" smtClean="0"/>
              <a:t>infrastrukture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Sporočanje namer </a:t>
            </a:r>
            <a:r>
              <a:rPr lang="sl-SI" b="1" dirty="0"/>
              <a:t>o načrtovani </a:t>
            </a:r>
            <a:r>
              <a:rPr lang="sl-SI" b="1" dirty="0" smtClean="0"/>
              <a:t>gradnji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ohranjanje ureditve, krajši roki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vsi infrastrukturni investitorji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sl-SI" sz="1900" dirty="0" smtClean="0"/>
              <a:t>izjeme </a:t>
            </a:r>
            <a:r>
              <a:rPr lang="sl-SI" sz="1900" dirty="0"/>
              <a:t>za gradbena dela neznatnega </a:t>
            </a:r>
            <a:r>
              <a:rPr lang="sl-SI" sz="1900" dirty="0" smtClean="0"/>
              <a:t>pomena</a:t>
            </a:r>
          </a:p>
          <a:p>
            <a:pPr marL="457200" lvl="1" indent="0" algn="just">
              <a:buNone/>
            </a:pPr>
            <a:endParaRPr lang="pl-PL" sz="1900" dirty="0" smtClean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Splošni akt o preglednosti v zvezi z načrtovanimi gradbenimi deli in o skupni gradnji gospodarske javne infrastrukture </a:t>
            </a:r>
            <a:r>
              <a:rPr lang="sl-SI" dirty="0" smtClean="0"/>
              <a:t>(Ur. l. RS, št. 9/18)</a:t>
            </a:r>
          </a:p>
          <a:p>
            <a:pPr marL="285750" indent="-285750">
              <a:buBlip>
                <a:blip r:embed="rId2"/>
              </a:buBlip>
            </a:pPr>
            <a:endParaRPr lang="sl-SI" b="1" dirty="0" smtClean="0"/>
          </a:p>
          <a:p>
            <a:pPr marL="285750" indent="-285750">
              <a:buBlip>
                <a:blip r:embed="rId2"/>
              </a:buBlip>
            </a:pPr>
            <a:r>
              <a:rPr lang="sl-SI" dirty="0" smtClean="0"/>
              <a:t>Operater </a:t>
            </a:r>
            <a:r>
              <a:rPr lang="sl-SI" dirty="0"/>
              <a:t>omrežja </a:t>
            </a:r>
            <a:r>
              <a:rPr lang="sl-SI" dirty="0" smtClean="0"/>
              <a:t>lahko sam </a:t>
            </a:r>
            <a:r>
              <a:rPr lang="pl-PL" dirty="0"/>
              <a:t>zaprosi infrastrukturnega operaterja za </a:t>
            </a:r>
            <a:r>
              <a:rPr lang="pl-PL" dirty="0" smtClean="0"/>
              <a:t>informacije o gradbenih delih</a:t>
            </a:r>
            <a:endParaRPr lang="sl-SI" b="1" dirty="0" smtClean="0"/>
          </a:p>
          <a:p>
            <a:pPr marL="285750" indent="-285750">
              <a:buBlip>
                <a:blip r:embed="rId2"/>
              </a:buBlip>
            </a:pPr>
            <a:endParaRPr lang="sl-SI" b="1" dirty="0" smtClean="0"/>
          </a:p>
          <a:p>
            <a:pPr marL="285750" indent="-285750">
              <a:buBlip>
                <a:blip r:embed="rId2"/>
              </a:buBlip>
            </a:pPr>
            <a:r>
              <a:rPr lang="sl-SI" b="1" dirty="0" smtClean="0"/>
              <a:t>Portal </a:t>
            </a:r>
            <a:r>
              <a:rPr lang="sl-SI" b="1" dirty="0"/>
              <a:t>infrastrukturnih investicij</a:t>
            </a:r>
          </a:p>
          <a:p>
            <a:pPr marL="285750" indent="-285750">
              <a:buBlip>
                <a:blip r:embed="rId2"/>
              </a:buBlip>
            </a:pPr>
            <a:endParaRPr lang="sl-SI" b="1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3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/>
              <a:t>Objave namer o </a:t>
            </a:r>
            <a:r>
              <a:rPr lang="sl-SI" dirty="0" smtClean="0"/>
              <a:t>gradnji – Portal investicij AKOS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539552" y="1259468"/>
            <a:ext cx="274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http://investicije.akos-rs.si/</a:t>
            </a:r>
          </a:p>
        </p:txBody>
      </p:sp>
      <p:pic>
        <p:nvPicPr>
          <p:cNvPr id="7" name="Slika 6"/>
          <p:cNvPicPr/>
          <p:nvPr/>
        </p:nvPicPr>
        <p:blipFill rotWithShape="1">
          <a:blip r:embed="rId2"/>
          <a:srcRect l="49914" t="3046" b="4189"/>
          <a:stretch/>
        </p:blipFill>
        <p:spPr bwMode="auto">
          <a:xfrm>
            <a:off x="539552" y="1757984"/>
            <a:ext cx="6768752" cy="404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/>
          <p:cNvPicPr/>
          <p:nvPr/>
        </p:nvPicPr>
        <p:blipFill rotWithShape="1">
          <a:blip r:embed="rId2"/>
          <a:srcRect l="80036" t="40364" r="17527" b="55523"/>
          <a:stretch/>
        </p:blipFill>
        <p:spPr bwMode="auto">
          <a:xfrm>
            <a:off x="7390656" y="3159843"/>
            <a:ext cx="1296144" cy="621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Puščica dol 13"/>
          <p:cNvSpPr/>
          <p:nvPr/>
        </p:nvSpPr>
        <p:spPr>
          <a:xfrm rot="5400000">
            <a:off x="5940151" y="2420890"/>
            <a:ext cx="216026" cy="208823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3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Portal - obrazec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7" y="1219200"/>
            <a:ext cx="2522766" cy="5029200"/>
          </a:xfrm>
        </p:spPr>
      </p:pic>
    </p:spTree>
    <p:extLst>
      <p:ext uri="{BB962C8B-B14F-4D97-AF65-F5344CB8AC3E}">
        <p14:creationId xmlns:p14="http://schemas.microsoft.com/office/powerpoint/2010/main" val="928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pPr algn="r"/>
            <a:r>
              <a:rPr lang="sl-SI" dirty="0" smtClean="0"/>
              <a:t>Portal - register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3" y="1219200"/>
            <a:ext cx="3405113" cy="4953000"/>
          </a:xfrm>
        </p:spPr>
      </p:pic>
    </p:spTree>
    <p:extLst>
      <p:ext uri="{BB962C8B-B14F-4D97-AF65-F5344CB8AC3E}">
        <p14:creationId xmlns:p14="http://schemas.microsoft.com/office/powerpoint/2010/main" val="18124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14362</TotalTime>
  <Words>479</Words>
  <Application>Microsoft Office PowerPoint</Application>
  <PresentationFormat>Diaprojekcija na zaslonu (4:3)</PresentationFormat>
  <Paragraphs>89</Paragraphs>
  <Slides>18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</vt:lpstr>
      <vt:lpstr>Tms Rmn</vt:lpstr>
      <vt:lpstr>Wingdings</vt:lpstr>
      <vt:lpstr>prezentacija</vt:lpstr>
      <vt:lpstr>Skupna gradnja in souporaba gospodarske javne infrastrukture: </vt:lpstr>
      <vt:lpstr>PowerPointova predstavitev</vt:lpstr>
      <vt:lpstr>Visokohitrostni širokopasovni priključki –  gospodinjstva EU 2015</vt:lpstr>
      <vt:lpstr>Visokohitrostni širokopasovni priključki –  gospodinjstva EU 2017</vt:lpstr>
      <vt:lpstr>Zakon o spremembah in dopolnitvah Zakona o elektronskih komunikacijah (ZEKom-1C)</vt:lpstr>
      <vt:lpstr>Gradnja omrežij in pripadajoče infrastrukture</vt:lpstr>
      <vt:lpstr>Objave namer o gradnji – Portal investicij AKOS</vt:lpstr>
      <vt:lpstr>Portal - obrazec</vt:lpstr>
      <vt:lpstr>Portal - register</vt:lpstr>
      <vt:lpstr>Portal - podrobnosti</vt:lpstr>
      <vt:lpstr>Vpisi komunikacijskega omrežja  v evidenco</vt:lpstr>
      <vt:lpstr>Razlastitev in omejitve lastninske pravice</vt:lpstr>
      <vt:lpstr>Stavbna fizična infrastruktura</vt:lpstr>
      <vt:lpstr>Souporaba infrastrukture</vt:lpstr>
      <vt:lpstr>Reševanje sporov</vt:lpstr>
      <vt:lpstr>Skupna gradnja tako…</vt:lpstr>
      <vt:lpstr>… in drugače</vt:lpstr>
      <vt:lpstr>Zaključek</vt:lpstr>
    </vt:vector>
  </TitlesOfParts>
  <Company>apek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elektronskih komunikacijah (ZEKom-1)</dc:title>
  <dc:creator>silvester.staric</dc:creator>
  <cp:lastModifiedBy>Primož Uršič</cp:lastModifiedBy>
  <cp:revision>182</cp:revision>
  <cp:lastPrinted>2017-06-08T11:45:19Z</cp:lastPrinted>
  <dcterms:created xsi:type="dcterms:W3CDTF">2015-04-13T07:31:53Z</dcterms:created>
  <dcterms:modified xsi:type="dcterms:W3CDTF">2018-06-06T11:40:06Z</dcterms:modified>
</cp:coreProperties>
</file>